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58"/>
  </p:notesMasterIdLst>
  <p:sldIdLst>
    <p:sldId id="256" r:id="rId2"/>
    <p:sldId id="456" r:id="rId3"/>
    <p:sldId id="438" r:id="rId4"/>
    <p:sldId id="409" r:id="rId5"/>
    <p:sldId id="433" r:id="rId6"/>
    <p:sldId id="413" r:id="rId7"/>
    <p:sldId id="415" r:id="rId8"/>
    <p:sldId id="428" r:id="rId9"/>
    <p:sldId id="430" r:id="rId10"/>
    <p:sldId id="454" r:id="rId11"/>
    <p:sldId id="455" r:id="rId12"/>
    <p:sldId id="432" r:id="rId13"/>
    <p:sldId id="434" r:id="rId14"/>
    <p:sldId id="429" r:id="rId15"/>
    <p:sldId id="457" r:id="rId16"/>
    <p:sldId id="460" r:id="rId17"/>
    <p:sldId id="462" r:id="rId18"/>
    <p:sldId id="463" r:id="rId19"/>
    <p:sldId id="464" r:id="rId20"/>
    <p:sldId id="465" r:id="rId21"/>
    <p:sldId id="466" r:id="rId22"/>
    <p:sldId id="431" r:id="rId23"/>
    <p:sldId id="436" r:id="rId24"/>
    <p:sldId id="435"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304" r:id="rId38"/>
    <p:sldId id="451" r:id="rId39"/>
    <p:sldId id="293" r:id="rId40"/>
    <p:sldId id="452" r:id="rId41"/>
    <p:sldId id="453" r:id="rId42"/>
    <p:sldId id="427" r:id="rId43"/>
    <p:sldId id="467" r:id="rId44"/>
    <p:sldId id="408" r:id="rId45"/>
    <p:sldId id="263" r:id="rId46"/>
    <p:sldId id="403" r:id="rId47"/>
    <p:sldId id="405" r:id="rId48"/>
    <p:sldId id="406" r:id="rId49"/>
    <p:sldId id="407" r:id="rId50"/>
    <p:sldId id="262" r:id="rId51"/>
    <p:sldId id="268" r:id="rId52"/>
    <p:sldId id="264" r:id="rId53"/>
    <p:sldId id="271" r:id="rId54"/>
    <p:sldId id="272" r:id="rId55"/>
    <p:sldId id="468" r:id="rId56"/>
    <p:sldId id="29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126" y="3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B88DD-9FAD-4801-9A09-F6E64F656656}"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7C8E5-8C1D-4302-B67A-C63796C08EF2}" type="slidenum">
              <a:rPr lang="en-GB" smtClean="0"/>
              <a:t>‹#›</a:t>
            </a:fld>
            <a:endParaRPr lang="en-GB"/>
          </a:p>
        </p:txBody>
      </p:sp>
    </p:spTree>
    <p:extLst>
      <p:ext uri="{BB962C8B-B14F-4D97-AF65-F5344CB8AC3E}">
        <p14:creationId xmlns:p14="http://schemas.microsoft.com/office/powerpoint/2010/main" val="340181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FC17B1-15DD-4273-BEAA-41C64483CABB}"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4187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55455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46521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189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741276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FC17B1-15DD-4273-BEAA-41C64483CABB}"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420014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FC17B1-15DD-4273-BEAA-41C64483CABB}"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3630863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C17B1-15DD-4273-BEAA-41C64483CABB}"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72962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C17B1-15DD-4273-BEAA-41C64483CABB}"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3712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C17B1-15DD-4273-BEAA-41C64483CABB}"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5812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C17B1-15DD-4273-BEAA-41C64483CABB}"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5283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9659915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FC17B1-15DD-4273-BEAA-41C64483CABB}" type="datetimeFigureOut">
              <a:rPr lang="en-GB" smtClean="0"/>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36782001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FC17B1-15DD-4273-BEAA-41C64483CABB}"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374137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FC17B1-15DD-4273-BEAA-41C64483CABB}" type="datetimeFigureOut">
              <a:rPr lang="en-GB" smtClean="0"/>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186320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29441272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FC17B1-15DD-4273-BEAA-41C64483CABB}"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63DC2A-7085-4BC1-8C41-92D7916F05B7}" type="slidenum">
              <a:rPr lang="en-GB" smtClean="0"/>
              <a:t>‹#›</a:t>
            </a:fld>
            <a:endParaRPr lang="en-GB"/>
          </a:p>
        </p:txBody>
      </p:sp>
    </p:spTree>
    <p:extLst>
      <p:ext uri="{BB962C8B-B14F-4D97-AF65-F5344CB8AC3E}">
        <p14:creationId xmlns:p14="http://schemas.microsoft.com/office/powerpoint/2010/main" val="41551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FC17B1-15DD-4273-BEAA-41C64483CABB}" type="datetimeFigureOut">
              <a:rPr lang="en-GB" smtClean="0"/>
              <a:t>15/06/2023</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63DC2A-7085-4BC1-8C41-92D7916F05B7}" type="slidenum">
              <a:rPr lang="en-GB" smtClean="0"/>
              <a:t>‹#›</a:t>
            </a:fld>
            <a:endParaRPr lang="en-GB"/>
          </a:p>
        </p:txBody>
      </p:sp>
    </p:spTree>
    <p:extLst>
      <p:ext uri="{BB962C8B-B14F-4D97-AF65-F5344CB8AC3E}">
        <p14:creationId xmlns:p14="http://schemas.microsoft.com/office/powerpoint/2010/main" val="127445772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421660"/>
            <a:ext cx="9144000" cy="2387600"/>
          </a:xfrm>
        </p:spPr>
        <p:txBody>
          <a:bodyPr/>
          <a:lstStyle/>
          <a:p>
            <a:r>
              <a:rPr lang="en-GB" dirty="0"/>
              <a:t>Year 11 – The road ahead</a:t>
            </a:r>
          </a:p>
        </p:txBody>
      </p:sp>
      <p:sp>
        <p:nvSpPr>
          <p:cNvPr id="3" name="Subtitle 2"/>
          <p:cNvSpPr>
            <a:spLocks noGrp="1"/>
          </p:cNvSpPr>
          <p:nvPr>
            <p:ph type="subTitle" idx="1"/>
          </p:nvPr>
        </p:nvSpPr>
        <p:spPr/>
        <p:txBody>
          <a:bodyPr/>
          <a:lstStyle/>
          <a:p>
            <a:endParaRPr lang="en-GB" dirty="0"/>
          </a:p>
        </p:txBody>
      </p:sp>
      <p:pic>
        <p:nvPicPr>
          <p:cNvPr id="10" name="Picture 9"/>
          <p:cNvPicPr>
            <a:picLocks noChangeAspect="1"/>
          </p:cNvPicPr>
          <p:nvPr/>
        </p:nvPicPr>
        <p:blipFill>
          <a:blip r:embed="rId2"/>
          <a:stretch>
            <a:fillRect/>
          </a:stretch>
        </p:blipFill>
        <p:spPr>
          <a:xfrm>
            <a:off x="-1" y="-1"/>
            <a:ext cx="12192001" cy="6875561"/>
          </a:xfrm>
          <a:prstGeom prst="rect">
            <a:avLst/>
          </a:prstGeom>
        </p:spPr>
      </p:pic>
      <p:sp>
        <p:nvSpPr>
          <p:cNvPr id="11" name="TextBox 10"/>
          <p:cNvSpPr txBox="1"/>
          <p:nvPr/>
        </p:nvSpPr>
        <p:spPr>
          <a:xfrm>
            <a:off x="267286" y="309489"/>
            <a:ext cx="6372665" cy="1200329"/>
          </a:xfrm>
          <a:prstGeom prst="rect">
            <a:avLst/>
          </a:prstGeom>
          <a:noFill/>
        </p:spPr>
        <p:txBody>
          <a:bodyPr wrap="square" rtlCol="0">
            <a:spAutoFit/>
          </a:bodyPr>
          <a:lstStyle/>
          <a:p>
            <a:pPr algn="ctr"/>
            <a:r>
              <a:rPr lang="en-GB" sz="3600" dirty="0">
                <a:latin typeface="Berlin Sans FB Demi" panose="020E0802020502020306" pitchFamily="34" charset="0"/>
              </a:rPr>
              <a:t>Year 11 – The Road Ahead!</a:t>
            </a:r>
          </a:p>
          <a:p>
            <a:pPr algn="ctr"/>
            <a:r>
              <a:rPr lang="en-GB" sz="3600" dirty="0">
                <a:latin typeface="Berlin Sans FB Demi" panose="020E0802020502020306" pitchFamily="34" charset="0"/>
              </a:rPr>
              <a:t>Thursday 15</a:t>
            </a:r>
            <a:r>
              <a:rPr lang="en-GB" sz="3600" baseline="30000" dirty="0">
                <a:latin typeface="Berlin Sans FB Demi" panose="020E0802020502020306" pitchFamily="34" charset="0"/>
              </a:rPr>
              <a:t>th</a:t>
            </a:r>
            <a:r>
              <a:rPr lang="en-GB" sz="3600" dirty="0">
                <a:latin typeface="Berlin Sans FB Demi" panose="020E0802020502020306" pitchFamily="34" charset="0"/>
              </a:rPr>
              <a:t> June</a:t>
            </a:r>
          </a:p>
        </p:txBody>
      </p:sp>
    </p:spTree>
    <p:extLst>
      <p:ext uri="{BB962C8B-B14F-4D97-AF65-F5344CB8AC3E}">
        <p14:creationId xmlns:p14="http://schemas.microsoft.com/office/powerpoint/2010/main" val="381266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219C-54D1-4F3E-A60E-88A70319DAD6}"/>
              </a:ext>
            </a:extLst>
          </p:cNvPr>
          <p:cNvSpPr>
            <a:spLocks noGrp="1"/>
          </p:cNvSpPr>
          <p:nvPr>
            <p:ph type="title"/>
          </p:nvPr>
        </p:nvSpPr>
        <p:spPr/>
        <p:txBody>
          <a:bodyPr/>
          <a:lstStyle/>
          <a:p>
            <a:endParaRPr lang="en-GB"/>
          </a:p>
        </p:txBody>
      </p:sp>
      <p:graphicFrame>
        <p:nvGraphicFramePr>
          <p:cNvPr id="6" name="Content Placeholder 5">
            <a:extLst>
              <a:ext uri="{FF2B5EF4-FFF2-40B4-BE49-F238E27FC236}">
                <a16:creationId xmlns:a16="http://schemas.microsoft.com/office/drawing/2014/main" id="{91EACC7E-AC9F-421D-A25F-06D94EFE3A34}"/>
              </a:ext>
            </a:extLst>
          </p:cNvPr>
          <p:cNvGraphicFramePr>
            <a:graphicFrameLocks noGrp="1"/>
          </p:cNvGraphicFramePr>
          <p:nvPr>
            <p:ph sz="quarter" idx="13"/>
            <p:extLst>
              <p:ext uri="{D42A27DB-BD31-4B8C-83A1-F6EECF244321}">
                <p14:modId xmlns:p14="http://schemas.microsoft.com/office/powerpoint/2010/main" val="3086461717"/>
              </p:ext>
            </p:extLst>
          </p:nvPr>
        </p:nvGraphicFramePr>
        <p:xfrm>
          <a:off x="1723292" y="0"/>
          <a:ext cx="7139354" cy="9760850"/>
        </p:xfrm>
        <a:graphic>
          <a:graphicData uri="http://schemas.openxmlformats.org/drawingml/2006/table">
            <a:tbl>
              <a:tblPr>
                <a:tableStyleId>{5C22544A-7EE6-4342-B048-85BDC9FD1C3A}</a:tableStyleId>
              </a:tblPr>
              <a:tblGrid>
                <a:gridCol w="2795954">
                  <a:extLst>
                    <a:ext uri="{9D8B030D-6E8A-4147-A177-3AD203B41FA5}">
                      <a16:colId xmlns:a16="http://schemas.microsoft.com/office/drawing/2014/main" val="1361622037"/>
                    </a:ext>
                  </a:extLst>
                </a:gridCol>
                <a:gridCol w="2833756">
                  <a:extLst>
                    <a:ext uri="{9D8B030D-6E8A-4147-A177-3AD203B41FA5}">
                      <a16:colId xmlns:a16="http://schemas.microsoft.com/office/drawing/2014/main" val="2748661133"/>
                    </a:ext>
                  </a:extLst>
                </a:gridCol>
                <a:gridCol w="1509644">
                  <a:extLst>
                    <a:ext uri="{9D8B030D-6E8A-4147-A177-3AD203B41FA5}">
                      <a16:colId xmlns:a16="http://schemas.microsoft.com/office/drawing/2014/main" val="2794605512"/>
                    </a:ext>
                  </a:extLst>
                </a:gridCol>
              </a:tblGrid>
              <a:tr h="457200">
                <a:tc>
                  <a:txBody>
                    <a:bodyPr/>
                    <a:lstStyle/>
                    <a:p>
                      <a:pPr algn="ctr" fontAlgn="b"/>
                      <a:r>
                        <a:rPr lang="en-GB" sz="2400" u="none" strike="noStrike" dirty="0">
                          <a:effectLst/>
                        </a:rPr>
                        <a:t>STUDENT</a:t>
                      </a:r>
                      <a:endParaRPr lang="en-GB" sz="2400" b="1"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HOURS</a:t>
                      </a:r>
                      <a:endParaRPr lang="en-GB" sz="2400" b="1"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PROM</a:t>
                      </a:r>
                      <a:endParaRPr lang="en-GB" sz="2400" b="1"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71500606"/>
                  </a:ext>
                </a:extLst>
              </a:tr>
              <a:tr h="255800">
                <a:tc>
                  <a:txBody>
                    <a:bodyPr/>
                    <a:lstStyle/>
                    <a:p>
                      <a:pPr algn="ctr" fontAlgn="b"/>
                      <a:r>
                        <a:rPr lang="en-GB" sz="2400" u="none" strike="noStrike" dirty="0">
                          <a:effectLst/>
                        </a:rPr>
                        <a:t>STUDENT 1</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145</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£43.50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663027173"/>
                  </a:ext>
                </a:extLst>
              </a:tr>
              <a:tr h="255800">
                <a:tc>
                  <a:txBody>
                    <a:bodyPr/>
                    <a:lstStyle/>
                    <a:p>
                      <a:pPr algn="ctr" fontAlgn="b"/>
                      <a:r>
                        <a:rPr lang="en-GB" sz="2400" u="none" strike="noStrike" dirty="0">
                          <a:effectLst/>
                        </a:rPr>
                        <a:t>STUDENT 2</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88</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£26.40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42193872"/>
                  </a:ext>
                </a:extLst>
              </a:tr>
              <a:tr h="255800">
                <a:tc>
                  <a:txBody>
                    <a:bodyPr/>
                    <a:lstStyle/>
                    <a:p>
                      <a:pPr algn="ctr" fontAlgn="b"/>
                      <a:r>
                        <a:rPr lang="en-GB" sz="2400" u="none" strike="noStrike" dirty="0">
                          <a:effectLst/>
                        </a:rPr>
                        <a:t>STUDENT 3</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86</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£25.80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2626346512"/>
                  </a:ext>
                </a:extLst>
              </a:tr>
              <a:tr h="255800">
                <a:tc>
                  <a:txBody>
                    <a:bodyPr/>
                    <a:lstStyle/>
                    <a:p>
                      <a:pPr algn="ctr" fontAlgn="b"/>
                      <a:r>
                        <a:rPr lang="en-GB" sz="2400" u="none" strike="noStrike" dirty="0">
                          <a:effectLst/>
                        </a:rPr>
                        <a:t>STUDENT 4</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77</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£23.10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250189412"/>
                  </a:ext>
                </a:extLst>
              </a:tr>
              <a:tr h="255800">
                <a:tc>
                  <a:txBody>
                    <a:bodyPr/>
                    <a:lstStyle/>
                    <a:p>
                      <a:pPr algn="ctr" fontAlgn="b"/>
                      <a:r>
                        <a:rPr lang="en-GB" sz="2400" u="none" strike="noStrike" dirty="0">
                          <a:effectLst/>
                        </a:rPr>
                        <a:t>STUDENT 5</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74</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£22.20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464638844"/>
                  </a:ext>
                </a:extLst>
              </a:tr>
              <a:tr h="255800">
                <a:tc>
                  <a:txBody>
                    <a:bodyPr/>
                    <a:lstStyle/>
                    <a:p>
                      <a:pPr algn="ctr" fontAlgn="b"/>
                      <a:r>
                        <a:rPr lang="en-GB" sz="2400" u="none" strike="noStrike">
                          <a:effectLst/>
                        </a:rPr>
                        <a:t>STUDENT 6</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73</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£21.90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2479376812"/>
                  </a:ext>
                </a:extLst>
              </a:tr>
              <a:tr h="255800">
                <a:tc>
                  <a:txBody>
                    <a:bodyPr/>
                    <a:lstStyle/>
                    <a:p>
                      <a:pPr algn="ctr" fontAlgn="b"/>
                      <a:r>
                        <a:rPr lang="en-GB" sz="2400" u="none" strike="noStrike" dirty="0">
                          <a:effectLst/>
                        </a:rPr>
                        <a:t>STUDENT 7</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73</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£21.90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676827187"/>
                  </a:ext>
                </a:extLst>
              </a:tr>
              <a:tr h="255800">
                <a:tc>
                  <a:txBody>
                    <a:bodyPr/>
                    <a:lstStyle/>
                    <a:p>
                      <a:pPr algn="ctr" fontAlgn="b"/>
                      <a:r>
                        <a:rPr lang="en-GB" sz="2400" u="none" strike="noStrike">
                          <a:effectLst/>
                        </a:rPr>
                        <a:t>STUDENT 8</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68</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£20.40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553085664"/>
                  </a:ext>
                </a:extLst>
              </a:tr>
              <a:tr h="255800">
                <a:tc>
                  <a:txBody>
                    <a:bodyPr/>
                    <a:lstStyle/>
                    <a:p>
                      <a:pPr algn="ctr" fontAlgn="b"/>
                      <a:r>
                        <a:rPr lang="en-GB" sz="2400" u="none" strike="noStrike">
                          <a:effectLst/>
                        </a:rPr>
                        <a:t>STUDENT 9</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67</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£20.10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4196666939"/>
                  </a:ext>
                </a:extLst>
              </a:tr>
              <a:tr h="255800">
                <a:tc>
                  <a:txBody>
                    <a:bodyPr/>
                    <a:lstStyle/>
                    <a:p>
                      <a:pPr algn="ctr" fontAlgn="b"/>
                      <a:r>
                        <a:rPr lang="en-GB" sz="2400" u="none" strike="noStrike">
                          <a:effectLst/>
                        </a:rPr>
                        <a:t>STUDENT 10</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57</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£17.10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511907699"/>
                  </a:ext>
                </a:extLst>
              </a:tr>
              <a:tr h="255800">
                <a:tc>
                  <a:txBody>
                    <a:bodyPr/>
                    <a:lstStyle/>
                    <a:p>
                      <a:pPr algn="ctr" fontAlgn="b"/>
                      <a:r>
                        <a:rPr lang="en-GB" sz="2400" u="none" strike="noStrike" dirty="0">
                          <a:effectLst/>
                        </a:rPr>
                        <a:t>STUDENT 11</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56</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£16.80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2565531166"/>
                  </a:ext>
                </a:extLst>
              </a:tr>
              <a:tr h="255800">
                <a:tc>
                  <a:txBody>
                    <a:bodyPr/>
                    <a:lstStyle/>
                    <a:p>
                      <a:pPr algn="ctr" fontAlgn="b"/>
                      <a:r>
                        <a:rPr lang="en-GB" sz="2400" u="none" strike="noStrike">
                          <a:effectLst/>
                        </a:rPr>
                        <a:t>STUDENT 12</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56</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£16.80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989397482"/>
                  </a:ext>
                </a:extLst>
              </a:tr>
              <a:tr h="255800">
                <a:tc>
                  <a:txBody>
                    <a:bodyPr/>
                    <a:lstStyle/>
                    <a:p>
                      <a:pPr algn="ctr" fontAlgn="b"/>
                      <a:r>
                        <a:rPr lang="en-GB" sz="2400" u="none" strike="noStrike">
                          <a:effectLst/>
                        </a:rPr>
                        <a:t>STUDENT 13</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52</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£15.60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4137975271"/>
                  </a:ext>
                </a:extLst>
              </a:tr>
              <a:tr h="255800">
                <a:tc>
                  <a:txBody>
                    <a:bodyPr/>
                    <a:lstStyle/>
                    <a:p>
                      <a:pPr algn="ctr" fontAlgn="b"/>
                      <a:r>
                        <a:rPr lang="en-GB" sz="2400" u="none" strike="noStrike" dirty="0">
                          <a:effectLst/>
                        </a:rPr>
                        <a:t>STUDENT 14</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51</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£15.30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553730144"/>
                  </a:ext>
                </a:extLst>
              </a:tr>
              <a:tr h="255800">
                <a:tc>
                  <a:txBody>
                    <a:bodyPr/>
                    <a:lstStyle/>
                    <a:p>
                      <a:pPr algn="ctr" fontAlgn="b"/>
                      <a:r>
                        <a:rPr lang="en-GB" sz="2400" u="none" strike="noStrike">
                          <a:effectLst/>
                        </a:rPr>
                        <a:t>STUDENT 15</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50</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£15.00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522277923"/>
                  </a:ext>
                </a:extLst>
              </a:tr>
              <a:tr h="255800">
                <a:tc>
                  <a:txBody>
                    <a:bodyPr/>
                    <a:lstStyle/>
                    <a:p>
                      <a:pPr algn="ctr" fontAlgn="b"/>
                      <a:r>
                        <a:rPr lang="en-GB" sz="2400" u="none" strike="noStrike">
                          <a:effectLst/>
                        </a:rPr>
                        <a:t>STUDENT 16</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47</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£14.10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3858917391"/>
                  </a:ext>
                </a:extLst>
              </a:tr>
              <a:tr h="255800">
                <a:tc>
                  <a:txBody>
                    <a:bodyPr/>
                    <a:lstStyle/>
                    <a:p>
                      <a:pPr algn="ctr" fontAlgn="b"/>
                      <a:r>
                        <a:rPr lang="en-GB" sz="2400" u="none" strike="noStrike" dirty="0">
                          <a:effectLst/>
                        </a:rPr>
                        <a:t>STUDENT 17</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46</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£13.80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1563523477"/>
                  </a:ext>
                </a:extLst>
              </a:tr>
              <a:tr h="255800">
                <a:tc>
                  <a:txBody>
                    <a:bodyPr/>
                    <a:lstStyle/>
                    <a:p>
                      <a:pPr algn="l" fontAlgn="b"/>
                      <a:r>
                        <a:rPr lang="en-GB" sz="2400" u="none" strike="noStrike">
                          <a:effectLst/>
                        </a:rPr>
                        <a:t>STUDENT 18</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46</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a:effectLst/>
                        </a:rPr>
                        <a:t>£13.80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742834717"/>
                  </a:ext>
                </a:extLst>
              </a:tr>
              <a:tr h="255800">
                <a:tc>
                  <a:txBody>
                    <a:bodyPr/>
                    <a:lstStyle/>
                    <a:p>
                      <a:pPr algn="l" fontAlgn="b"/>
                      <a:r>
                        <a:rPr lang="en-GB" sz="2400" u="none" strike="noStrike">
                          <a:effectLst/>
                        </a:rPr>
                        <a:t>STUDENT 19</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45</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a:effectLst/>
                        </a:rPr>
                        <a:t>£13.50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1864245595"/>
                  </a:ext>
                </a:extLst>
              </a:tr>
              <a:tr h="255800">
                <a:tc>
                  <a:txBody>
                    <a:bodyPr/>
                    <a:lstStyle/>
                    <a:p>
                      <a:pPr algn="l" fontAlgn="b"/>
                      <a:r>
                        <a:rPr lang="en-GB" sz="2400" u="none" strike="noStrike">
                          <a:effectLst/>
                        </a:rPr>
                        <a:t>STUDENT 20</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45</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a:effectLst/>
                        </a:rPr>
                        <a:t>£13.50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2967435560"/>
                  </a:ext>
                </a:extLst>
              </a:tr>
              <a:tr h="255800">
                <a:tc>
                  <a:txBody>
                    <a:bodyPr/>
                    <a:lstStyle/>
                    <a:p>
                      <a:pPr algn="l" fontAlgn="b"/>
                      <a:r>
                        <a:rPr lang="en-GB" sz="2400" u="none" strike="noStrike">
                          <a:effectLst/>
                        </a:rPr>
                        <a:t>STUDENT 21</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44</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a:effectLst/>
                        </a:rPr>
                        <a:t>£13.20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2047693931"/>
                  </a:ext>
                </a:extLst>
              </a:tr>
              <a:tr h="255800">
                <a:tc>
                  <a:txBody>
                    <a:bodyPr/>
                    <a:lstStyle/>
                    <a:p>
                      <a:pPr algn="l" fontAlgn="b"/>
                      <a:r>
                        <a:rPr lang="en-GB" sz="2400" u="none" strike="noStrike">
                          <a:effectLst/>
                        </a:rPr>
                        <a:t>STUDENT 22</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dirty="0">
                          <a:effectLst/>
                        </a:rPr>
                        <a:t>43</a:t>
                      </a:r>
                      <a:endParaRPr lang="en-GB" sz="2400" b="0" i="0" u="none" strike="noStrike" dirty="0">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a:effectLst/>
                        </a:rPr>
                        <a:t>£12.90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2336605072"/>
                  </a:ext>
                </a:extLst>
              </a:tr>
              <a:tr h="255800">
                <a:tc>
                  <a:txBody>
                    <a:bodyPr/>
                    <a:lstStyle/>
                    <a:p>
                      <a:pPr algn="l" fontAlgn="b"/>
                      <a:r>
                        <a:rPr lang="en-GB" sz="2400" u="none" strike="noStrike">
                          <a:effectLst/>
                        </a:rPr>
                        <a:t>STUDENT 23</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42</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dirty="0">
                          <a:effectLst/>
                        </a:rPr>
                        <a:t>£12.60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1820384894"/>
                  </a:ext>
                </a:extLst>
              </a:tr>
              <a:tr h="255800">
                <a:tc>
                  <a:txBody>
                    <a:bodyPr/>
                    <a:lstStyle/>
                    <a:p>
                      <a:pPr algn="l" fontAlgn="b"/>
                      <a:r>
                        <a:rPr lang="en-GB" sz="2400" u="none" strike="noStrike">
                          <a:effectLst/>
                        </a:rPr>
                        <a:t>STUDENT 24</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40</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a:effectLst/>
                        </a:rPr>
                        <a:t>£12.00</a:t>
                      </a:r>
                      <a:endParaRPr lang="en-GB" sz="2400" b="0" i="0" u="none" strike="noStrike">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4198467931"/>
                  </a:ext>
                </a:extLst>
              </a:tr>
              <a:tr h="255800">
                <a:tc>
                  <a:txBody>
                    <a:bodyPr/>
                    <a:lstStyle/>
                    <a:p>
                      <a:pPr algn="l" fontAlgn="b"/>
                      <a:r>
                        <a:rPr lang="en-GB" sz="2400" u="none" strike="noStrike">
                          <a:effectLst/>
                        </a:rPr>
                        <a:t>STUDENT 25</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ctr" fontAlgn="b"/>
                      <a:r>
                        <a:rPr lang="en-GB" sz="2400" u="none" strike="noStrike">
                          <a:effectLst/>
                        </a:rPr>
                        <a:t>40</a:t>
                      </a:r>
                      <a:endParaRPr lang="en-GB" sz="2400" b="0" i="0" u="none" strike="noStrike">
                        <a:solidFill>
                          <a:srgbClr val="000000"/>
                        </a:solidFill>
                        <a:effectLst/>
                        <a:latin typeface="PT Sans" panose="020B0503020203020204" pitchFamily="34" charset="0"/>
                      </a:endParaRPr>
                    </a:p>
                  </a:txBody>
                  <a:tcPr marL="6386" marR="6386" marT="6386" marB="0" anchor="b"/>
                </a:tc>
                <a:tc>
                  <a:txBody>
                    <a:bodyPr/>
                    <a:lstStyle/>
                    <a:p>
                      <a:pPr algn="r" fontAlgn="b"/>
                      <a:r>
                        <a:rPr lang="en-GB" sz="2400" u="none" strike="noStrike" dirty="0">
                          <a:effectLst/>
                        </a:rPr>
                        <a:t>£12.00</a:t>
                      </a:r>
                      <a:endParaRPr lang="en-GB" sz="2400" b="0" i="0" u="none" strike="noStrike" dirty="0">
                        <a:solidFill>
                          <a:srgbClr val="000000"/>
                        </a:solidFill>
                        <a:effectLst/>
                        <a:latin typeface="Calibri" panose="020F0502020204030204" pitchFamily="34" charset="0"/>
                      </a:endParaRPr>
                    </a:p>
                  </a:txBody>
                  <a:tcPr marL="6386" marR="6386" marT="6386" marB="0" anchor="b"/>
                </a:tc>
                <a:extLst>
                  <a:ext uri="{0D108BD9-81ED-4DB2-BD59-A6C34878D82A}">
                    <a16:rowId xmlns:a16="http://schemas.microsoft.com/office/drawing/2014/main" val="80435944"/>
                  </a:ext>
                </a:extLst>
              </a:tr>
            </a:tbl>
          </a:graphicData>
        </a:graphic>
      </p:graphicFrame>
      <p:sp>
        <p:nvSpPr>
          <p:cNvPr id="7" name="TextBox 6">
            <a:extLst>
              <a:ext uri="{FF2B5EF4-FFF2-40B4-BE49-F238E27FC236}">
                <a16:creationId xmlns:a16="http://schemas.microsoft.com/office/drawing/2014/main" id="{9216DD54-DF63-4B49-83BF-D9E5A44419B8}"/>
              </a:ext>
            </a:extLst>
          </p:cNvPr>
          <p:cNvSpPr txBox="1"/>
          <p:nvPr/>
        </p:nvSpPr>
        <p:spPr>
          <a:xfrm>
            <a:off x="7350368" y="464361"/>
            <a:ext cx="1424354" cy="6664570"/>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67B2098D-259E-4B70-9102-6BC31FF22A1F}"/>
              </a:ext>
            </a:extLst>
          </p:cNvPr>
          <p:cNvSpPr txBox="1"/>
          <p:nvPr/>
        </p:nvSpPr>
        <p:spPr>
          <a:xfrm>
            <a:off x="1723291" y="464361"/>
            <a:ext cx="7051431" cy="46306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4735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01FA-03CF-4E24-831B-13EC0E6844F2}"/>
              </a:ext>
            </a:extLst>
          </p:cNvPr>
          <p:cNvSpPr>
            <a:spLocks noGrp="1"/>
          </p:cNvSpPr>
          <p:nvPr>
            <p:ph type="title"/>
          </p:nvPr>
        </p:nvSpPr>
        <p:spPr/>
        <p:txBody>
          <a:bodyPr/>
          <a:lstStyle/>
          <a:p>
            <a:endParaRPr lang="en-GB"/>
          </a:p>
        </p:txBody>
      </p:sp>
      <p:graphicFrame>
        <p:nvGraphicFramePr>
          <p:cNvPr id="9" name="Content Placeholder 8">
            <a:extLst>
              <a:ext uri="{FF2B5EF4-FFF2-40B4-BE49-F238E27FC236}">
                <a16:creationId xmlns:a16="http://schemas.microsoft.com/office/drawing/2014/main" id="{0BC5228E-3877-4F34-A7B7-4F30209F2286}"/>
              </a:ext>
            </a:extLst>
          </p:cNvPr>
          <p:cNvGraphicFramePr>
            <a:graphicFrameLocks noGrp="1"/>
          </p:cNvGraphicFramePr>
          <p:nvPr>
            <p:ph sz="quarter" idx="13"/>
            <p:extLst>
              <p:ext uri="{D42A27DB-BD31-4B8C-83A1-F6EECF244321}">
                <p14:modId xmlns:p14="http://schemas.microsoft.com/office/powerpoint/2010/main" val="2829382918"/>
              </p:ext>
            </p:extLst>
          </p:nvPr>
        </p:nvGraphicFramePr>
        <p:xfrm>
          <a:off x="1204545" y="0"/>
          <a:ext cx="8994529" cy="6858000"/>
        </p:xfrm>
        <a:graphic>
          <a:graphicData uri="http://schemas.openxmlformats.org/drawingml/2006/table">
            <a:tbl>
              <a:tblPr>
                <a:tableStyleId>{5C22544A-7EE6-4342-B048-85BDC9FD1C3A}</a:tableStyleId>
              </a:tblPr>
              <a:tblGrid>
                <a:gridCol w="3430904">
                  <a:extLst>
                    <a:ext uri="{9D8B030D-6E8A-4147-A177-3AD203B41FA5}">
                      <a16:colId xmlns:a16="http://schemas.microsoft.com/office/drawing/2014/main" val="397832548"/>
                    </a:ext>
                  </a:extLst>
                </a:gridCol>
                <a:gridCol w="1112725">
                  <a:extLst>
                    <a:ext uri="{9D8B030D-6E8A-4147-A177-3AD203B41FA5}">
                      <a16:colId xmlns:a16="http://schemas.microsoft.com/office/drawing/2014/main" val="4060480370"/>
                    </a:ext>
                  </a:extLst>
                </a:gridCol>
                <a:gridCol w="1112725">
                  <a:extLst>
                    <a:ext uri="{9D8B030D-6E8A-4147-A177-3AD203B41FA5}">
                      <a16:colId xmlns:a16="http://schemas.microsoft.com/office/drawing/2014/main" val="3945598733"/>
                    </a:ext>
                  </a:extLst>
                </a:gridCol>
                <a:gridCol w="1112725">
                  <a:extLst>
                    <a:ext uri="{9D8B030D-6E8A-4147-A177-3AD203B41FA5}">
                      <a16:colId xmlns:a16="http://schemas.microsoft.com/office/drawing/2014/main" val="4009938460"/>
                    </a:ext>
                  </a:extLst>
                </a:gridCol>
                <a:gridCol w="1112725">
                  <a:extLst>
                    <a:ext uri="{9D8B030D-6E8A-4147-A177-3AD203B41FA5}">
                      <a16:colId xmlns:a16="http://schemas.microsoft.com/office/drawing/2014/main" val="519422035"/>
                    </a:ext>
                  </a:extLst>
                </a:gridCol>
                <a:gridCol w="1112725">
                  <a:extLst>
                    <a:ext uri="{9D8B030D-6E8A-4147-A177-3AD203B41FA5}">
                      <a16:colId xmlns:a16="http://schemas.microsoft.com/office/drawing/2014/main" val="2991528755"/>
                    </a:ext>
                  </a:extLst>
                </a:gridCol>
              </a:tblGrid>
              <a:tr h="381000">
                <a:tc>
                  <a:txBody>
                    <a:bodyPr/>
                    <a:lstStyle/>
                    <a:p>
                      <a:pPr algn="l" fontAlgn="b"/>
                      <a:r>
                        <a:rPr lang="en-GB" sz="2000" u="none" strike="noStrike" dirty="0">
                          <a:effectLst/>
                        </a:rPr>
                        <a:t>Student</a:t>
                      </a:r>
                      <a:endParaRPr lang="en-GB" sz="2000" b="1" i="0" u="none" strike="noStrike" dirty="0">
                        <a:solidFill>
                          <a:srgbClr val="000000"/>
                        </a:solidFill>
                        <a:effectLst/>
                        <a:latin typeface="PT Sans" panose="020B0503020203020204" pitchFamily="34" charset="0"/>
                      </a:endParaRPr>
                    </a:p>
                  </a:txBody>
                  <a:tcPr marL="9512" marR="9512" marT="9512" marB="0" anchor="b"/>
                </a:tc>
                <a:tc>
                  <a:txBody>
                    <a:bodyPr/>
                    <a:lstStyle/>
                    <a:p>
                      <a:pPr algn="l" fontAlgn="b"/>
                      <a:r>
                        <a:rPr lang="en-GB" sz="2000" u="none" strike="noStrike">
                          <a:effectLst/>
                        </a:rPr>
                        <a:t>Av Grade</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GB" sz="2000" u="none" strike="noStrike">
                          <a:effectLst/>
                        </a:rPr>
                        <a:t>ENGLISH</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GB" sz="2000" u="none" strike="noStrike">
                          <a:effectLst/>
                        </a:rPr>
                        <a:t>MATHS</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GB" sz="2000" u="none" strike="noStrike">
                          <a:effectLst/>
                        </a:rPr>
                        <a:t>EBACC</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l" fontAlgn="b"/>
                      <a:r>
                        <a:rPr lang="en-GB" sz="2000" u="none" strike="noStrike">
                          <a:effectLst/>
                        </a:rPr>
                        <a:t>OPEN</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792455748"/>
                  </a:ext>
                </a:extLst>
              </a:tr>
              <a:tr h="381000">
                <a:tc>
                  <a:txBody>
                    <a:bodyPr/>
                    <a:lstStyle/>
                    <a:p>
                      <a:pPr algn="l" fontAlgn="b"/>
                      <a:r>
                        <a:rPr lang="en-GB" sz="2000" u="none" strike="noStrike" dirty="0">
                          <a:effectLst/>
                        </a:rPr>
                        <a:t>STUDENT 1</a:t>
                      </a:r>
                      <a:endParaRPr lang="en-GB" sz="2000" b="0" i="0" u="none" strike="noStrike" dirty="0">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3.1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2.88</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1.94</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2.52</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4.20</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691790351"/>
                  </a:ext>
                </a:extLst>
              </a:tr>
              <a:tr h="381000">
                <a:tc>
                  <a:txBody>
                    <a:bodyPr/>
                    <a:lstStyle/>
                    <a:p>
                      <a:pPr algn="l" fontAlgn="b"/>
                      <a:r>
                        <a:rPr lang="en-GB" sz="2000" u="none" strike="noStrike" dirty="0">
                          <a:effectLst/>
                        </a:rPr>
                        <a:t>STUDENT 2</a:t>
                      </a:r>
                      <a:endParaRPr lang="en-GB" sz="2000" b="0" i="0" u="none" strike="noStrike" dirty="0">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dirty="0">
                          <a:effectLst/>
                        </a:rPr>
                        <a:t>2.89</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1.78</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1.89</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2.67</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4.12</a:t>
                      </a:r>
                      <a:endParaRPr lang="en-GB" sz="2000" b="0" i="0" u="none" strike="noStrike" dirty="0">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547912243"/>
                  </a:ext>
                </a:extLst>
              </a:tr>
              <a:tr h="381000">
                <a:tc>
                  <a:txBody>
                    <a:bodyPr/>
                    <a:lstStyle/>
                    <a:p>
                      <a:pPr algn="l" fontAlgn="b"/>
                      <a:r>
                        <a:rPr lang="en-GB" sz="2000" u="none" strike="noStrike">
                          <a:effectLst/>
                        </a:rPr>
                        <a:t>STUDENT 3</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2.25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1.93</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1.27</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3.47</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2265032810"/>
                  </a:ext>
                </a:extLst>
              </a:tr>
              <a:tr h="381000">
                <a:tc>
                  <a:txBody>
                    <a:bodyPr/>
                    <a:lstStyle/>
                    <a:p>
                      <a:pPr algn="l" fontAlgn="b"/>
                      <a:r>
                        <a:rPr lang="en-GB" sz="2000" u="none" strike="noStrike" dirty="0">
                          <a:effectLst/>
                        </a:rPr>
                        <a:t>STUDENT 4</a:t>
                      </a:r>
                      <a:endParaRPr lang="en-GB" sz="2000" b="0" i="0" u="none" strike="noStrike" dirty="0">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2.2</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1.99</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2.98</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0.65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3.37</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4013603588"/>
                  </a:ext>
                </a:extLst>
              </a:tr>
              <a:tr h="381000">
                <a:tc>
                  <a:txBody>
                    <a:bodyPr/>
                    <a:lstStyle/>
                    <a:p>
                      <a:pPr algn="l" fontAlgn="b"/>
                      <a:r>
                        <a:rPr lang="en-GB" sz="2000" u="none" strike="noStrike">
                          <a:effectLst/>
                        </a:rPr>
                        <a:t>STUDENT 5</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1.9</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0.94</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0.61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2.99</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2330398045"/>
                  </a:ext>
                </a:extLst>
              </a:tr>
              <a:tr h="381000">
                <a:tc>
                  <a:txBody>
                    <a:bodyPr/>
                    <a:lstStyle/>
                    <a:p>
                      <a:pPr algn="l" fontAlgn="b"/>
                      <a:r>
                        <a:rPr lang="en-GB" sz="2000" u="none" strike="noStrike">
                          <a:effectLst/>
                        </a:rPr>
                        <a:t>STUDENT 6</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1.9</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0.94</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0.61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2.99</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500552989"/>
                  </a:ext>
                </a:extLst>
              </a:tr>
              <a:tr h="381000">
                <a:tc>
                  <a:txBody>
                    <a:bodyPr/>
                    <a:lstStyle/>
                    <a:p>
                      <a:pPr algn="l" fontAlgn="b"/>
                      <a:r>
                        <a:rPr lang="en-GB" sz="2000" u="none" strike="noStrike">
                          <a:effectLst/>
                        </a:rPr>
                        <a:t>STUDENT 7</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dirty="0">
                          <a:effectLst/>
                        </a:rPr>
                        <a:t>2.15</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2.94</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1.60</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2.82</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228826513"/>
                  </a:ext>
                </a:extLst>
              </a:tr>
              <a:tr h="381000">
                <a:tc>
                  <a:txBody>
                    <a:bodyPr/>
                    <a:lstStyle/>
                    <a:p>
                      <a:pPr algn="l" fontAlgn="b"/>
                      <a:r>
                        <a:rPr lang="en-GB" sz="2000" u="none" strike="noStrike">
                          <a:effectLst/>
                        </a:rPr>
                        <a:t>STUDENT 8</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1.94</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1.10</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2.65</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400876348"/>
                  </a:ext>
                </a:extLst>
              </a:tr>
              <a:tr h="381000">
                <a:tc>
                  <a:txBody>
                    <a:bodyPr/>
                    <a:lstStyle/>
                    <a:p>
                      <a:pPr algn="l" fontAlgn="b"/>
                      <a:r>
                        <a:rPr lang="en-GB" sz="2000" u="none" strike="noStrike">
                          <a:effectLst/>
                        </a:rPr>
                        <a:t>STUDENT 9</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0.93</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1.27</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2.64</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836134505"/>
                  </a:ext>
                </a:extLst>
              </a:tr>
              <a:tr h="381000">
                <a:tc>
                  <a:txBody>
                    <a:bodyPr/>
                    <a:lstStyle/>
                    <a:p>
                      <a:pPr algn="l" fontAlgn="b"/>
                      <a:r>
                        <a:rPr lang="en-GB" sz="2000" u="none" strike="noStrike">
                          <a:effectLst/>
                        </a:rPr>
                        <a:t>STUDENT 10</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1.3</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-0.05</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1.93</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0.61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2.32</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757969348"/>
                  </a:ext>
                </a:extLst>
              </a:tr>
              <a:tr h="381000">
                <a:tc>
                  <a:txBody>
                    <a:bodyPr/>
                    <a:lstStyle/>
                    <a:p>
                      <a:pPr algn="l" fontAlgn="b"/>
                      <a:r>
                        <a:rPr lang="en-GB" sz="2000" u="none" strike="noStrike">
                          <a:effectLst/>
                        </a:rPr>
                        <a:t>STUDENT 11</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1.2</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-0.07</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2.28</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011210535"/>
                  </a:ext>
                </a:extLst>
              </a:tr>
              <a:tr h="381000">
                <a:tc>
                  <a:txBody>
                    <a:bodyPr/>
                    <a:lstStyle/>
                    <a:p>
                      <a:pPr algn="l" fontAlgn="b"/>
                      <a:r>
                        <a:rPr lang="en-GB" sz="2000" u="none" strike="noStrike">
                          <a:effectLst/>
                        </a:rPr>
                        <a:t>STUDENT 12</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1.78</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0.97</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2.26</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987244249"/>
                  </a:ext>
                </a:extLst>
              </a:tr>
              <a:tr h="381000">
                <a:tc>
                  <a:txBody>
                    <a:bodyPr/>
                    <a:lstStyle/>
                    <a:p>
                      <a:pPr algn="l" fontAlgn="b"/>
                      <a:r>
                        <a:rPr lang="en-GB" sz="2000" u="none" strike="noStrike">
                          <a:effectLst/>
                        </a:rPr>
                        <a:t>STUDENT 13</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1.85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2.93</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0.61</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2.15</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049624095"/>
                  </a:ext>
                </a:extLst>
              </a:tr>
              <a:tr h="381000">
                <a:tc>
                  <a:txBody>
                    <a:bodyPr/>
                    <a:lstStyle/>
                    <a:p>
                      <a:pPr algn="l" fontAlgn="b"/>
                      <a:r>
                        <a:rPr lang="en-GB" sz="2000" u="none" strike="noStrike">
                          <a:effectLst/>
                        </a:rPr>
                        <a:t>STUDENT 14</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0.96</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2.00</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45028347"/>
                  </a:ext>
                </a:extLst>
              </a:tr>
              <a:tr h="381000">
                <a:tc>
                  <a:txBody>
                    <a:bodyPr/>
                    <a:lstStyle/>
                    <a:p>
                      <a:pPr algn="l" fontAlgn="b"/>
                      <a:r>
                        <a:rPr lang="en-GB" sz="2000" u="none" strike="noStrike">
                          <a:effectLst/>
                        </a:rPr>
                        <a:t>STUDENT 15</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1.55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1.00</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2.00</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1.33</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1.89</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843086734"/>
                  </a:ext>
                </a:extLst>
              </a:tr>
              <a:tr h="381000">
                <a:tc>
                  <a:txBody>
                    <a:bodyPr/>
                    <a:lstStyle/>
                    <a:p>
                      <a:pPr algn="l" fontAlgn="b"/>
                      <a:r>
                        <a:rPr lang="en-GB" sz="2000" u="none" strike="noStrike">
                          <a:effectLst/>
                        </a:rPr>
                        <a:t>STUDENT 16</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1.7</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1.96</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1.29</a:t>
                      </a:r>
                      <a:endParaRPr lang="en-GB" sz="2000" b="0" i="0" u="none" strike="noStrike" dirty="0">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1.67</a:t>
                      </a:r>
                      <a:endParaRPr lang="en-GB" sz="2000" b="0" i="0" u="none" strike="noStrike">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3824622531"/>
                  </a:ext>
                </a:extLst>
              </a:tr>
              <a:tr h="381000">
                <a:tc>
                  <a:txBody>
                    <a:bodyPr/>
                    <a:lstStyle/>
                    <a:p>
                      <a:pPr algn="l" fontAlgn="b"/>
                      <a:r>
                        <a:rPr lang="en-GB" sz="2000" u="none" strike="noStrike">
                          <a:effectLst/>
                        </a:rPr>
                        <a:t>STUDENT 17</a:t>
                      </a:r>
                      <a:endParaRPr lang="en-GB" sz="2000" b="0" i="0" u="none" strike="noStrike">
                        <a:solidFill>
                          <a:srgbClr val="000000"/>
                        </a:solidFill>
                        <a:effectLst/>
                        <a:latin typeface="PT Sans" panose="020B0503020203020204" pitchFamily="34" charset="0"/>
                      </a:endParaRPr>
                    </a:p>
                  </a:txBody>
                  <a:tcPr marL="9512" marR="9512" marT="9512" marB="0" anchor="b"/>
                </a:tc>
                <a:tc>
                  <a:txBody>
                    <a:bodyPr/>
                    <a:lstStyle/>
                    <a:p>
                      <a:pPr algn="r" fontAlgn="b"/>
                      <a:r>
                        <a:rPr lang="en-GB" sz="2000" u="none" strike="noStrike">
                          <a:effectLst/>
                        </a:rPr>
                        <a:t>1.49</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1.033</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2.285</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a:effectLst/>
                        </a:rPr>
                        <a:t>0.914</a:t>
                      </a:r>
                      <a:endParaRPr lang="en-GB" sz="2000" b="0" i="0" u="none" strike="noStrike">
                        <a:solidFill>
                          <a:srgbClr val="000000"/>
                        </a:solidFill>
                        <a:effectLst/>
                        <a:latin typeface="Calibri" panose="020F0502020204030204" pitchFamily="34" charset="0"/>
                      </a:endParaRPr>
                    </a:p>
                  </a:txBody>
                  <a:tcPr marL="9512" marR="9512" marT="9512" marB="0" anchor="b"/>
                </a:tc>
                <a:tc>
                  <a:txBody>
                    <a:bodyPr/>
                    <a:lstStyle/>
                    <a:p>
                      <a:pPr algn="r" fontAlgn="b"/>
                      <a:r>
                        <a:rPr lang="en-GB" sz="2000" u="none" strike="noStrike" dirty="0">
                          <a:effectLst/>
                        </a:rPr>
                        <a:t>1.626</a:t>
                      </a:r>
                      <a:endParaRPr lang="en-GB" sz="2000" b="0" i="0" u="none" strike="noStrike" dirty="0">
                        <a:solidFill>
                          <a:srgbClr val="000000"/>
                        </a:solidFill>
                        <a:effectLst/>
                        <a:latin typeface="Calibri" panose="020F0502020204030204" pitchFamily="34" charset="0"/>
                      </a:endParaRPr>
                    </a:p>
                  </a:txBody>
                  <a:tcPr marL="9512" marR="9512" marT="9512" marB="0" anchor="b"/>
                </a:tc>
                <a:extLst>
                  <a:ext uri="{0D108BD9-81ED-4DB2-BD59-A6C34878D82A}">
                    <a16:rowId xmlns:a16="http://schemas.microsoft.com/office/drawing/2014/main" val="1645349392"/>
                  </a:ext>
                </a:extLst>
              </a:tr>
            </a:tbl>
          </a:graphicData>
        </a:graphic>
      </p:graphicFrame>
    </p:spTree>
    <p:extLst>
      <p:ext uri="{BB962C8B-B14F-4D97-AF65-F5344CB8AC3E}">
        <p14:creationId xmlns:p14="http://schemas.microsoft.com/office/powerpoint/2010/main" val="1815211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B09C-A9D0-4781-A115-CBD28BC2C7E3}"/>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How often they should be studying?</a:t>
            </a:r>
            <a:endParaRPr lang="en-GB" dirty="0"/>
          </a:p>
        </p:txBody>
      </p:sp>
      <p:sp>
        <p:nvSpPr>
          <p:cNvPr id="3" name="Content Placeholder 2">
            <a:extLst>
              <a:ext uri="{FF2B5EF4-FFF2-40B4-BE49-F238E27FC236}">
                <a16:creationId xmlns:a16="http://schemas.microsoft.com/office/drawing/2014/main" id="{2642D55A-43CB-40EA-A400-9666505B2305}"/>
              </a:ext>
            </a:extLst>
          </p:cNvPr>
          <p:cNvSpPr>
            <a:spLocks noGrp="1"/>
          </p:cNvSpPr>
          <p:nvPr>
            <p:ph sz="quarter" idx="13"/>
          </p:nvPr>
        </p:nvSpPr>
        <p:spPr/>
        <p:txBody>
          <a:bodyPr>
            <a:normAutofit/>
          </a:bodyPr>
          <a:lstStyle/>
          <a:p>
            <a:r>
              <a:rPr lang="en-GB" sz="3200" dirty="0"/>
              <a:t>As a general rule of thumb we advise the following</a:t>
            </a:r>
          </a:p>
          <a:p>
            <a:r>
              <a:rPr lang="en-GB" sz="3200" dirty="0"/>
              <a:t>Mon-</a:t>
            </a:r>
            <a:r>
              <a:rPr lang="en-GB" sz="3200" dirty="0" err="1"/>
              <a:t>fri</a:t>
            </a:r>
            <a:r>
              <a:rPr lang="en-GB" sz="3200" dirty="0"/>
              <a:t> 2 x 45 minute sessions per night</a:t>
            </a:r>
          </a:p>
          <a:p>
            <a:r>
              <a:rPr lang="en-GB" sz="3200" dirty="0"/>
              <a:t>Sat-sun 3 x 45 minute sessions per day</a:t>
            </a:r>
          </a:p>
          <a:p>
            <a:r>
              <a:rPr lang="en-GB" sz="3200" dirty="0"/>
              <a:t>Homework does count in these timings</a:t>
            </a:r>
          </a:p>
        </p:txBody>
      </p:sp>
    </p:spTree>
    <p:extLst>
      <p:ext uri="{BB962C8B-B14F-4D97-AF65-F5344CB8AC3E}">
        <p14:creationId xmlns:p14="http://schemas.microsoft.com/office/powerpoint/2010/main" val="9085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2A2F-429F-4A0A-A484-40C9CCF3A5F8}"/>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Will they be given lists of the topics they need to revise for each subject?</a:t>
            </a:r>
            <a:endParaRPr lang="en-GB" dirty="0"/>
          </a:p>
        </p:txBody>
      </p:sp>
      <p:sp>
        <p:nvSpPr>
          <p:cNvPr id="3" name="Content Placeholder 2">
            <a:extLst>
              <a:ext uri="{FF2B5EF4-FFF2-40B4-BE49-F238E27FC236}">
                <a16:creationId xmlns:a16="http://schemas.microsoft.com/office/drawing/2014/main" id="{FF8FC355-DC01-49E1-8289-2081DE920907}"/>
              </a:ext>
            </a:extLst>
          </p:cNvPr>
          <p:cNvSpPr>
            <a:spLocks noGrp="1"/>
          </p:cNvSpPr>
          <p:nvPr>
            <p:ph sz="quarter" idx="13"/>
          </p:nvPr>
        </p:nvSpPr>
        <p:spPr/>
        <p:txBody>
          <a:bodyPr>
            <a:normAutofit/>
          </a:bodyPr>
          <a:lstStyle/>
          <a:p>
            <a:r>
              <a:rPr lang="en-GB" sz="3200" dirty="0"/>
              <a:t>Yes – before mock exams in November and march</a:t>
            </a:r>
          </a:p>
          <a:p>
            <a:r>
              <a:rPr lang="en-GB" sz="3200" dirty="0"/>
              <a:t>However – it is important that students realise that these are not available for </a:t>
            </a:r>
            <a:r>
              <a:rPr lang="en-GB" sz="3200" dirty="0" err="1"/>
              <a:t>gcse</a:t>
            </a:r>
            <a:r>
              <a:rPr lang="en-GB" sz="3200" dirty="0"/>
              <a:t> exams in the summer</a:t>
            </a:r>
          </a:p>
        </p:txBody>
      </p:sp>
    </p:spTree>
    <p:extLst>
      <p:ext uri="{BB962C8B-B14F-4D97-AF65-F5344CB8AC3E}">
        <p14:creationId xmlns:p14="http://schemas.microsoft.com/office/powerpoint/2010/main" val="11624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3604"/>
            <a:ext cx="10364451" cy="1596177"/>
          </a:xfrm>
        </p:spPr>
        <p:txBody>
          <a:bodyPr>
            <a:normAutofit/>
          </a:bodyPr>
          <a:lstStyle/>
          <a:p>
            <a:r>
              <a:rPr lang="en-GB" sz="5400" dirty="0"/>
              <a:t>Survey Results</a:t>
            </a:r>
          </a:p>
        </p:txBody>
      </p:sp>
      <p:sp>
        <p:nvSpPr>
          <p:cNvPr id="3" name="Content Placeholder 2"/>
          <p:cNvSpPr>
            <a:spLocks noGrp="1"/>
          </p:cNvSpPr>
          <p:nvPr>
            <p:ph sz="quarter" idx="13"/>
          </p:nvPr>
        </p:nvSpPr>
        <p:spPr>
          <a:xfrm>
            <a:off x="913149" y="1133910"/>
            <a:ext cx="10363826" cy="3424107"/>
          </a:xfrm>
        </p:spPr>
        <p:txBody>
          <a:bodyPr>
            <a:noAutofit/>
          </a:bodyPr>
          <a:lstStyle/>
          <a:p>
            <a:r>
              <a:rPr lang="en-GB" sz="3600" dirty="0"/>
              <a:t>Do you know your child’s current grades and what they should be getting?</a:t>
            </a:r>
          </a:p>
          <a:p>
            <a:endParaRPr lang="en-GB" sz="3600" dirty="0"/>
          </a:p>
        </p:txBody>
      </p:sp>
      <p:pic>
        <p:nvPicPr>
          <p:cNvPr id="5" name="Picture 4">
            <a:extLst>
              <a:ext uri="{FF2B5EF4-FFF2-40B4-BE49-F238E27FC236}">
                <a16:creationId xmlns:a16="http://schemas.microsoft.com/office/drawing/2014/main" id="{DC69B30C-ADA8-42B6-B6C5-CE7B118E1EA5}"/>
              </a:ext>
            </a:extLst>
          </p:cNvPr>
          <p:cNvPicPr>
            <a:picLocks noChangeAspect="1"/>
          </p:cNvPicPr>
          <p:nvPr/>
        </p:nvPicPr>
        <p:blipFill>
          <a:blip r:embed="rId2"/>
          <a:stretch>
            <a:fillRect/>
          </a:stretch>
        </p:blipFill>
        <p:spPr>
          <a:xfrm>
            <a:off x="313315" y="2502766"/>
            <a:ext cx="11615069" cy="3953452"/>
          </a:xfrm>
          <a:prstGeom prst="rect">
            <a:avLst/>
          </a:prstGeom>
        </p:spPr>
      </p:pic>
    </p:spTree>
    <p:extLst>
      <p:ext uri="{BB962C8B-B14F-4D97-AF65-F5344CB8AC3E}">
        <p14:creationId xmlns:p14="http://schemas.microsoft.com/office/powerpoint/2010/main" val="12664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B1E2-1E16-46EA-8A2E-7A720C92CB99}"/>
              </a:ext>
            </a:extLst>
          </p:cNvPr>
          <p:cNvSpPr>
            <a:spLocks noGrp="1"/>
          </p:cNvSpPr>
          <p:nvPr>
            <p:ph type="title"/>
          </p:nvPr>
        </p:nvSpPr>
        <p:spPr>
          <a:xfrm>
            <a:off x="843436" y="-190375"/>
            <a:ext cx="10364451" cy="1596177"/>
          </a:xfrm>
        </p:spPr>
        <p:txBody>
          <a:bodyPr/>
          <a:lstStyle/>
          <a:p>
            <a:r>
              <a:rPr lang="en-GB" dirty="0"/>
              <a:t>Arbor app – click on reports</a:t>
            </a:r>
          </a:p>
        </p:txBody>
      </p:sp>
      <p:pic>
        <p:nvPicPr>
          <p:cNvPr id="5" name="Content Placeholder 4">
            <a:extLst>
              <a:ext uri="{FF2B5EF4-FFF2-40B4-BE49-F238E27FC236}">
                <a16:creationId xmlns:a16="http://schemas.microsoft.com/office/drawing/2014/main" id="{C944358E-32E2-4FCE-92AB-AC364352D25F}"/>
              </a:ext>
            </a:extLst>
          </p:cNvPr>
          <p:cNvPicPr>
            <a:picLocks noGrp="1" noChangeAspect="1"/>
          </p:cNvPicPr>
          <p:nvPr>
            <p:ph sz="quarter" idx="13"/>
          </p:nvPr>
        </p:nvPicPr>
        <p:blipFill>
          <a:blip r:embed="rId2"/>
          <a:stretch>
            <a:fillRect/>
          </a:stretch>
        </p:blipFill>
        <p:spPr>
          <a:xfrm>
            <a:off x="3370384" y="743262"/>
            <a:ext cx="5451231" cy="6037035"/>
          </a:xfrm>
        </p:spPr>
      </p:pic>
      <p:sp>
        <p:nvSpPr>
          <p:cNvPr id="6" name="Arrow: Right 5">
            <a:extLst>
              <a:ext uri="{FF2B5EF4-FFF2-40B4-BE49-F238E27FC236}">
                <a16:creationId xmlns:a16="http://schemas.microsoft.com/office/drawing/2014/main" id="{60CEC357-6312-424E-9FDD-28EB71F474D4}"/>
              </a:ext>
            </a:extLst>
          </p:cNvPr>
          <p:cNvSpPr/>
          <p:nvPr/>
        </p:nvSpPr>
        <p:spPr>
          <a:xfrm rot="1787721">
            <a:off x="1582614" y="5530361"/>
            <a:ext cx="3050931"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D171130B-3831-4EAC-830E-AD0BDC71234A}"/>
              </a:ext>
            </a:extLst>
          </p:cNvPr>
          <p:cNvSpPr/>
          <p:nvPr/>
        </p:nvSpPr>
        <p:spPr>
          <a:xfrm rot="1787721">
            <a:off x="1304190" y="1238748"/>
            <a:ext cx="3050931"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7">
            <a:extLst>
              <a:ext uri="{FF2B5EF4-FFF2-40B4-BE49-F238E27FC236}">
                <a16:creationId xmlns:a16="http://schemas.microsoft.com/office/drawing/2014/main" id="{23DC8D0D-3512-4877-BC36-CB2A9CFE62C6}"/>
              </a:ext>
            </a:extLst>
          </p:cNvPr>
          <p:cNvSpPr/>
          <p:nvPr/>
        </p:nvSpPr>
        <p:spPr>
          <a:xfrm rot="8596124">
            <a:off x="7315869" y="5044706"/>
            <a:ext cx="3050931"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99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4294188811"/>
              </p:ext>
            </p:extLst>
          </p:nvPr>
        </p:nvGraphicFramePr>
        <p:xfrm>
          <a:off x="624254" y="281354"/>
          <a:ext cx="10653346" cy="6340121"/>
        </p:xfrm>
        <a:graphic>
          <a:graphicData uri="http://schemas.openxmlformats.org/drawingml/2006/table">
            <a:tbl>
              <a:tblPr firstRow="1" bandRow="1">
                <a:tableStyleId>{5C22544A-7EE6-4342-B048-85BDC9FD1C3A}</a:tableStyleId>
              </a:tblPr>
              <a:tblGrid>
                <a:gridCol w="5326673">
                  <a:extLst>
                    <a:ext uri="{9D8B030D-6E8A-4147-A177-3AD203B41FA5}">
                      <a16:colId xmlns:a16="http://schemas.microsoft.com/office/drawing/2014/main" val="1542287994"/>
                    </a:ext>
                  </a:extLst>
                </a:gridCol>
                <a:gridCol w="5326673">
                  <a:extLst>
                    <a:ext uri="{9D8B030D-6E8A-4147-A177-3AD203B41FA5}">
                      <a16:colId xmlns:a16="http://schemas.microsoft.com/office/drawing/2014/main" val="3890379781"/>
                    </a:ext>
                  </a:extLst>
                </a:gridCol>
              </a:tblGrid>
              <a:tr h="579401">
                <a:tc>
                  <a:txBody>
                    <a:bodyPr/>
                    <a:lstStyle/>
                    <a:p>
                      <a:pPr algn="ctr"/>
                      <a:r>
                        <a:rPr lang="en-GB" sz="2800" dirty="0"/>
                        <a:t>SUBJECT</a:t>
                      </a:r>
                    </a:p>
                  </a:txBody>
                  <a:tcPr/>
                </a:tc>
                <a:tc>
                  <a:txBody>
                    <a:bodyPr/>
                    <a:lstStyle/>
                    <a:p>
                      <a:pPr algn="ctr"/>
                      <a:r>
                        <a:rPr lang="en-GB" sz="2800" dirty="0"/>
                        <a:t>MINIMUM EXPECTED GRADE</a:t>
                      </a:r>
                    </a:p>
                  </a:txBody>
                  <a:tcPr/>
                </a:tc>
                <a:extLst>
                  <a:ext uri="{0D108BD9-81ED-4DB2-BD59-A6C34878D82A}">
                    <a16:rowId xmlns:a16="http://schemas.microsoft.com/office/drawing/2014/main" val="3167699583"/>
                  </a:ext>
                </a:extLst>
              </a:tr>
              <a:tr h="579401">
                <a:tc>
                  <a:txBody>
                    <a:bodyPr/>
                    <a:lstStyle/>
                    <a:p>
                      <a:pPr algn="ctr"/>
                      <a:r>
                        <a:rPr lang="en-GB" sz="3600" dirty="0"/>
                        <a:t>BIOLOGY</a:t>
                      </a:r>
                    </a:p>
                  </a:txBody>
                  <a:tcPr/>
                </a:tc>
                <a:tc>
                  <a:txBody>
                    <a:bodyPr/>
                    <a:lstStyle/>
                    <a:p>
                      <a:pPr algn="ctr"/>
                      <a:r>
                        <a:rPr lang="en-GB" sz="3600" dirty="0"/>
                        <a:t>8</a:t>
                      </a:r>
                    </a:p>
                  </a:txBody>
                  <a:tcPr/>
                </a:tc>
                <a:extLst>
                  <a:ext uri="{0D108BD9-81ED-4DB2-BD59-A6C34878D82A}">
                    <a16:rowId xmlns:a16="http://schemas.microsoft.com/office/drawing/2014/main" val="2406625060"/>
                  </a:ext>
                </a:extLst>
              </a:tr>
              <a:tr h="579401">
                <a:tc>
                  <a:txBody>
                    <a:bodyPr/>
                    <a:lstStyle/>
                    <a:p>
                      <a:pPr algn="ctr"/>
                      <a:r>
                        <a:rPr lang="en-GB" sz="3600" dirty="0"/>
                        <a:t>CHEMISTRY</a:t>
                      </a:r>
                    </a:p>
                  </a:txBody>
                  <a:tcPr/>
                </a:tc>
                <a:tc>
                  <a:txBody>
                    <a:bodyPr/>
                    <a:lstStyle/>
                    <a:p>
                      <a:pPr algn="ctr"/>
                      <a:r>
                        <a:rPr lang="en-GB" sz="3600" dirty="0"/>
                        <a:t>8</a:t>
                      </a:r>
                    </a:p>
                  </a:txBody>
                  <a:tcPr/>
                </a:tc>
                <a:extLst>
                  <a:ext uri="{0D108BD9-81ED-4DB2-BD59-A6C34878D82A}">
                    <a16:rowId xmlns:a16="http://schemas.microsoft.com/office/drawing/2014/main" val="3460389275"/>
                  </a:ext>
                </a:extLst>
              </a:tr>
              <a:tr h="579401">
                <a:tc>
                  <a:txBody>
                    <a:bodyPr/>
                    <a:lstStyle/>
                    <a:p>
                      <a:pPr algn="ctr"/>
                      <a:r>
                        <a:rPr lang="en-GB" sz="3600" dirty="0"/>
                        <a:t>ECONOMICS</a:t>
                      </a:r>
                    </a:p>
                  </a:txBody>
                  <a:tcPr/>
                </a:tc>
                <a:tc>
                  <a:txBody>
                    <a:bodyPr/>
                    <a:lstStyle/>
                    <a:p>
                      <a:pPr algn="ctr"/>
                      <a:r>
                        <a:rPr lang="en-GB" sz="3600" dirty="0"/>
                        <a:t>7</a:t>
                      </a:r>
                    </a:p>
                  </a:txBody>
                  <a:tcPr/>
                </a:tc>
                <a:extLst>
                  <a:ext uri="{0D108BD9-81ED-4DB2-BD59-A6C34878D82A}">
                    <a16:rowId xmlns:a16="http://schemas.microsoft.com/office/drawing/2014/main" val="4089271823"/>
                  </a:ext>
                </a:extLst>
              </a:tr>
              <a:tr h="579401">
                <a:tc>
                  <a:txBody>
                    <a:bodyPr/>
                    <a:lstStyle/>
                    <a:p>
                      <a:pPr algn="ctr"/>
                      <a:r>
                        <a:rPr lang="en-GB" sz="3600" dirty="0"/>
                        <a:t>ENGLISH LANGUAGE</a:t>
                      </a:r>
                    </a:p>
                  </a:txBody>
                  <a:tcPr/>
                </a:tc>
                <a:tc>
                  <a:txBody>
                    <a:bodyPr/>
                    <a:lstStyle/>
                    <a:p>
                      <a:pPr algn="ctr"/>
                      <a:r>
                        <a:rPr lang="en-GB" sz="3600" dirty="0"/>
                        <a:t>7</a:t>
                      </a:r>
                    </a:p>
                  </a:txBody>
                  <a:tcPr/>
                </a:tc>
                <a:extLst>
                  <a:ext uri="{0D108BD9-81ED-4DB2-BD59-A6C34878D82A}">
                    <a16:rowId xmlns:a16="http://schemas.microsoft.com/office/drawing/2014/main" val="2583028821"/>
                  </a:ext>
                </a:extLst>
              </a:tr>
              <a:tr h="579401">
                <a:tc>
                  <a:txBody>
                    <a:bodyPr/>
                    <a:lstStyle/>
                    <a:p>
                      <a:pPr algn="ctr"/>
                      <a:r>
                        <a:rPr lang="en-GB" sz="3600" dirty="0"/>
                        <a:t>ENGLISH LITERATURE</a:t>
                      </a:r>
                    </a:p>
                  </a:txBody>
                  <a:tcPr/>
                </a:tc>
                <a:tc>
                  <a:txBody>
                    <a:bodyPr/>
                    <a:lstStyle/>
                    <a:p>
                      <a:pPr algn="ctr"/>
                      <a:r>
                        <a:rPr lang="en-GB" sz="3600" dirty="0"/>
                        <a:t>7</a:t>
                      </a:r>
                    </a:p>
                  </a:txBody>
                  <a:tcPr/>
                </a:tc>
                <a:extLst>
                  <a:ext uri="{0D108BD9-81ED-4DB2-BD59-A6C34878D82A}">
                    <a16:rowId xmlns:a16="http://schemas.microsoft.com/office/drawing/2014/main" val="3752369192"/>
                  </a:ext>
                </a:extLst>
              </a:tr>
              <a:tr h="579401">
                <a:tc>
                  <a:txBody>
                    <a:bodyPr/>
                    <a:lstStyle/>
                    <a:p>
                      <a:pPr algn="ctr"/>
                      <a:r>
                        <a:rPr lang="en-GB" sz="3600" dirty="0"/>
                        <a:t>FRENCH</a:t>
                      </a:r>
                    </a:p>
                  </a:txBody>
                  <a:tcPr/>
                </a:tc>
                <a:tc>
                  <a:txBody>
                    <a:bodyPr/>
                    <a:lstStyle/>
                    <a:p>
                      <a:pPr algn="ctr"/>
                      <a:r>
                        <a:rPr lang="en-GB" sz="3600" dirty="0"/>
                        <a:t>7</a:t>
                      </a:r>
                    </a:p>
                  </a:txBody>
                  <a:tcPr/>
                </a:tc>
                <a:extLst>
                  <a:ext uri="{0D108BD9-81ED-4DB2-BD59-A6C34878D82A}">
                    <a16:rowId xmlns:a16="http://schemas.microsoft.com/office/drawing/2014/main" val="1737859690"/>
                  </a:ext>
                </a:extLst>
              </a:tr>
              <a:tr h="579401">
                <a:tc>
                  <a:txBody>
                    <a:bodyPr/>
                    <a:lstStyle/>
                    <a:p>
                      <a:pPr algn="ctr"/>
                      <a:r>
                        <a:rPr lang="en-GB" sz="3600" dirty="0"/>
                        <a:t>HISTORY</a:t>
                      </a:r>
                    </a:p>
                  </a:txBody>
                  <a:tcPr/>
                </a:tc>
                <a:tc>
                  <a:txBody>
                    <a:bodyPr/>
                    <a:lstStyle/>
                    <a:p>
                      <a:pPr algn="ctr"/>
                      <a:r>
                        <a:rPr lang="en-GB" sz="3600" dirty="0"/>
                        <a:t>8</a:t>
                      </a:r>
                    </a:p>
                  </a:txBody>
                  <a:tcPr/>
                </a:tc>
                <a:extLst>
                  <a:ext uri="{0D108BD9-81ED-4DB2-BD59-A6C34878D82A}">
                    <a16:rowId xmlns:a16="http://schemas.microsoft.com/office/drawing/2014/main" val="1656380047"/>
                  </a:ext>
                </a:extLst>
              </a:tr>
              <a:tr h="579401">
                <a:tc>
                  <a:txBody>
                    <a:bodyPr/>
                    <a:lstStyle/>
                    <a:p>
                      <a:pPr algn="ctr"/>
                      <a:r>
                        <a:rPr lang="en-GB" sz="3600" dirty="0"/>
                        <a:t>MATHS</a:t>
                      </a:r>
                    </a:p>
                  </a:txBody>
                  <a:tcPr/>
                </a:tc>
                <a:tc>
                  <a:txBody>
                    <a:bodyPr/>
                    <a:lstStyle/>
                    <a:p>
                      <a:pPr algn="ctr"/>
                      <a:r>
                        <a:rPr lang="en-GB" sz="3600" dirty="0"/>
                        <a:t>8</a:t>
                      </a:r>
                    </a:p>
                  </a:txBody>
                  <a:tcPr/>
                </a:tc>
                <a:extLst>
                  <a:ext uri="{0D108BD9-81ED-4DB2-BD59-A6C34878D82A}">
                    <a16:rowId xmlns:a16="http://schemas.microsoft.com/office/drawing/2014/main" val="1029460300"/>
                  </a:ext>
                </a:extLst>
              </a:tr>
              <a:tr h="579401">
                <a:tc>
                  <a:txBody>
                    <a:bodyPr/>
                    <a:lstStyle/>
                    <a:p>
                      <a:pPr algn="ctr"/>
                      <a:r>
                        <a:rPr lang="en-GB" sz="3600" dirty="0"/>
                        <a:t>PHYSICS</a:t>
                      </a:r>
                    </a:p>
                  </a:txBody>
                  <a:tcPr/>
                </a:tc>
                <a:tc>
                  <a:txBody>
                    <a:bodyPr/>
                    <a:lstStyle/>
                    <a:p>
                      <a:pPr algn="ctr"/>
                      <a:r>
                        <a:rPr lang="en-GB" sz="3600" dirty="0"/>
                        <a:t>8</a:t>
                      </a:r>
                    </a:p>
                  </a:txBody>
                  <a:tcPr/>
                </a:tc>
                <a:extLst>
                  <a:ext uri="{0D108BD9-81ED-4DB2-BD59-A6C34878D82A}">
                    <a16:rowId xmlns:a16="http://schemas.microsoft.com/office/drawing/2014/main" val="2092291384"/>
                  </a:ext>
                </a:extLst>
              </a:tr>
            </a:tbl>
          </a:graphicData>
        </a:graphic>
      </p:graphicFrame>
    </p:spTree>
    <p:extLst>
      <p:ext uri="{BB962C8B-B14F-4D97-AF65-F5344CB8AC3E}">
        <p14:creationId xmlns:p14="http://schemas.microsoft.com/office/powerpoint/2010/main" val="342976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15595941"/>
              </p:ext>
            </p:extLst>
          </p:nvPr>
        </p:nvGraphicFramePr>
        <p:xfrm>
          <a:off x="624254" y="105510"/>
          <a:ext cx="10559562" cy="6713191"/>
        </p:xfrm>
        <a:graphic>
          <a:graphicData uri="http://schemas.openxmlformats.org/drawingml/2006/table">
            <a:tbl>
              <a:tblPr firstRow="1" bandRow="1">
                <a:tableStyleId>{5C22544A-7EE6-4342-B048-85BDC9FD1C3A}</a:tableStyleId>
              </a:tblPr>
              <a:tblGrid>
                <a:gridCol w="3519854">
                  <a:extLst>
                    <a:ext uri="{9D8B030D-6E8A-4147-A177-3AD203B41FA5}">
                      <a16:colId xmlns:a16="http://schemas.microsoft.com/office/drawing/2014/main" val="1542287994"/>
                    </a:ext>
                  </a:extLst>
                </a:gridCol>
                <a:gridCol w="3064146">
                  <a:extLst>
                    <a:ext uri="{9D8B030D-6E8A-4147-A177-3AD203B41FA5}">
                      <a16:colId xmlns:a16="http://schemas.microsoft.com/office/drawing/2014/main" val="150320552"/>
                    </a:ext>
                  </a:extLst>
                </a:gridCol>
                <a:gridCol w="3975562">
                  <a:extLst>
                    <a:ext uri="{9D8B030D-6E8A-4147-A177-3AD203B41FA5}">
                      <a16:colId xmlns:a16="http://schemas.microsoft.com/office/drawing/2014/main" val="3890379781"/>
                    </a:ext>
                  </a:extLst>
                </a:gridCol>
              </a:tblGrid>
              <a:tr h="912377">
                <a:tc>
                  <a:txBody>
                    <a:bodyPr/>
                    <a:lstStyle/>
                    <a:p>
                      <a:pPr algn="ctr"/>
                      <a:r>
                        <a:rPr lang="en-GB" sz="2400" dirty="0"/>
                        <a:t>SUBJECT</a:t>
                      </a:r>
                    </a:p>
                  </a:txBody>
                  <a:tcPr/>
                </a:tc>
                <a:tc>
                  <a:txBody>
                    <a:bodyPr/>
                    <a:lstStyle/>
                    <a:p>
                      <a:pPr algn="ctr"/>
                      <a:r>
                        <a:rPr lang="en-GB" sz="2400" dirty="0"/>
                        <a:t>DECEMBER GRADE</a:t>
                      </a:r>
                    </a:p>
                  </a:txBody>
                  <a:tcPr/>
                </a:tc>
                <a:tc>
                  <a:txBody>
                    <a:bodyPr/>
                    <a:lstStyle/>
                    <a:p>
                      <a:pPr algn="ctr"/>
                      <a:r>
                        <a:rPr lang="en-GB" sz="2400" dirty="0"/>
                        <a:t>MINIMUM EXPECTED GRADE</a:t>
                      </a:r>
                    </a:p>
                  </a:txBody>
                  <a:tcPr/>
                </a:tc>
                <a:extLst>
                  <a:ext uri="{0D108BD9-81ED-4DB2-BD59-A6C34878D82A}">
                    <a16:rowId xmlns:a16="http://schemas.microsoft.com/office/drawing/2014/main" val="3167699583"/>
                  </a:ext>
                </a:extLst>
              </a:tr>
              <a:tr h="618061">
                <a:tc>
                  <a:txBody>
                    <a:bodyPr/>
                    <a:lstStyle/>
                    <a:p>
                      <a:pPr algn="ctr"/>
                      <a:r>
                        <a:rPr lang="en-GB" sz="2800" dirty="0"/>
                        <a:t>BIOLOGY</a:t>
                      </a:r>
                    </a:p>
                  </a:txBody>
                  <a:tcPr/>
                </a:tc>
                <a:tc>
                  <a:txBody>
                    <a:bodyPr/>
                    <a:lstStyle/>
                    <a:p>
                      <a:pPr algn="ctr"/>
                      <a:r>
                        <a:rPr lang="en-GB" sz="3600" dirty="0"/>
                        <a:t>5</a:t>
                      </a:r>
                    </a:p>
                  </a:txBody>
                  <a:tcPr/>
                </a:tc>
                <a:tc>
                  <a:txBody>
                    <a:bodyPr/>
                    <a:lstStyle/>
                    <a:p>
                      <a:pPr algn="ctr"/>
                      <a:r>
                        <a:rPr lang="en-GB" sz="3600" dirty="0"/>
                        <a:t>8</a:t>
                      </a:r>
                    </a:p>
                  </a:txBody>
                  <a:tcPr/>
                </a:tc>
                <a:extLst>
                  <a:ext uri="{0D108BD9-81ED-4DB2-BD59-A6C34878D82A}">
                    <a16:rowId xmlns:a16="http://schemas.microsoft.com/office/drawing/2014/main" val="2406625060"/>
                  </a:ext>
                </a:extLst>
              </a:tr>
              <a:tr h="618061">
                <a:tc>
                  <a:txBody>
                    <a:bodyPr/>
                    <a:lstStyle/>
                    <a:p>
                      <a:pPr algn="ctr"/>
                      <a:r>
                        <a:rPr lang="en-GB" sz="2800" dirty="0"/>
                        <a:t>CHEMISTRY</a:t>
                      </a:r>
                    </a:p>
                  </a:txBody>
                  <a:tcPr/>
                </a:tc>
                <a:tc>
                  <a:txBody>
                    <a:bodyPr/>
                    <a:lstStyle/>
                    <a:p>
                      <a:pPr algn="ctr"/>
                      <a:r>
                        <a:rPr lang="en-GB" sz="3600" dirty="0"/>
                        <a:t>5</a:t>
                      </a:r>
                    </a:p>
                  </a:txBody>
                  <a:tcPr/>
                </a:tc>
                <a:tc>
                  <a:txBody>
                    <a:bodyPr/>
                    <a:lstStyle/>
                    <a:p>
                      <a:pPr algn="ctr"/>
                      <a:r>
                        <a:rPr lang="en-GB" sz="3600" dirty="0"/>
                        <a:t>8</a:t>
                      </a:r>
                    </a:p>
                  </a:txBody>
                  <a:tcPr/>
                </a:tc>
                <a:extLst>
                  <a:ext uri="{0D108BD9-81ED-4DB2-BD59-A6C34878D82A}">
                    <a16:rowId xmlns:a16="http://schemas.microsoft.com/office/drawing/2014/main" val="3460389275"/>
                  </a:ext>
                </a:extLst>
              </a:tr>
              <a:tr h="618061">
                <a:tc>
                  <a:txBody>
                    <a:bodyPr/>
                    <a:lstStyle/>
                    <a:p>
                      <a:pPr algn="ctr"/>
                      <a:r>
                        <a:rPr lang="en-GB" sz="2800" dirty="0"/>
                        <a:t>ECONOMICS</a:t>
                      </a:r>
                    </a:p>
                  </a:txBody>
                  <a:tcPr/>
                </a:tc>
                <a:tc>
                  <a:txBody>
                    <a:bodyPr/>
                    <a:lstStyle/>
                    <a:p>
                      <a:pPr algn="ctr"/>
                      <a:r>
                        <a:rPr lang="en-GB" sz="3600" dirty="0"/>
                        <a:t>4</a:t>
                      </a:r>
                    </a:p>
                  </a:txBody>
                  <a:tcPr/>
                </a:tc>
                <a:tc>
                  <a:txBody>
                    <a:bodyPr/>
                    <a:lstStyle/>
                    <a:p>
                      <a:pPr algn="ctr"/>
                      <a:r>
                        <a:rPr lang="en-GB" sz="3600" dirty="0"/>
                        <a:t>7</a:t>
                      </a:r>
                    </a:p>
                  </a:txBody>
                  <a:tcPr/>
                </a:tc>
                <a:extLst>
                  <a:ext uri="{0D108BD9-81ED-4DB2-BD59-A6C34878D82A}">
                    <a16:rowId xmlns:a16="http://schemas.microsoft.com/office/drawing/2014/main" val="4089271823"/>
                  </a:ext>
                </a:extLst>
              </a:tr>
              <a:tr h="641887">
                <a:tc>
                  <a:txBody>
                    <a:bodyPr/>
                    <a:lstStyle/>
                    <a:p>
                      <a:pPr algn="ctr"/>
                      <a:r>
                        <a:rPr lang="en-GB" sz="2800" dirty="0"/>
                        <a:t>ENGLISH LANGUAGE</a:t>
                      </a:r>
                    </a:p>
                  </a:txBody>
                  <a:tcPr/>
                </a:tc>
                <a:tc>
                  <a:txBody>
                    <a:bodyPr/>
                    <a:lstStyle/>
                    <a:p>
                      <a:pPr algn="ctr"/>
                      <a:r>
                        <a:rPr lang="en-GB" sz="3600" dirty="0"/>
                        <a:t>7</a:t>
                      </a:r>
                    </a:p>
                  </a:txBody>
                  <a:tcPr/>
                </a:tc>
                <a:tc>
                  <a:txBody>
                    <a:bodyPr/>
                    <a:lstStyle/>
                    <a:p>
                      <a:pPr algn="ctr"/>
                      <a:r>
                        <a:rPr lang="en-GB" sz="3600" dirty="0"/>
                        <a:t>7</a:t>
                      </a:r>
                    </a:p>
                  </a:txBody>
                  <a:tcPr/>
                </a:tc>
                <a:extLst>
                  <a:ext uri="{0D108BD9-81ED-4DB2-BD59-A6C34878D82A}">
                    <a16:rowId xmlns:a16="http://schemas.microsoft.com/office/drawing/2014/main" val="2583028821"/>
                  </a:ext>
                </a:extLst>
              </a:tr>
              <a:tr h="678367">
                <a:tc>
                  <a:txBody>
                    <a:bodyPr/>
                    <a:lstStyle/>
                    <a:p>
                      <a:pPr algn="ctr"/>
                      <a:r>
                        <a:rPr lang="en-GB" sz="2800" dirty="0"/>
                        <a:t>ENGLISH LITERATURE</a:t>
                      </a:r>
                    </a:p>
                  </a:txBody>
                  <a:tcPr/>
                </a:tc>
                <a:tc>
                  <a:txBody>
                    <a:bodyPr/>
                    <a:lstStyle/>
                    <a:p>
                      <a:pPr algn="ctr"/>
                      <a:r>
                        <a:rPr lang="en-GB" sz="3600" dirty="0"/>
                        <a:t>6</a:t>
                      </a:r>
                    </a:p>
                  </a:txBody>
                  <a:tcPr/>
                </a:tc>
                <a:tc>
                  <a:txBody>
                    <a:bodyPr/>
                    <a:lstStyle/>
                    <a:p>
                      <a:pPr algn="ctr"/>
                      <a:r>
                        <a:rPr lang="en-GB" sz="3600" dirty="0"/>
                        <a:t>7</a:t>
                      </a:r>
                    </a:p>
                  </a:txBody>
                  <a:tcPr/>
                </a:tc>
                <a:extLst>
                  <a:ext uri="{0D108BD9-81ED-4DB2-BD59-A6C34878D82A}">
                    <a16:rowId xmlns:a16="http://schemas.microsoft.com/office/drawing/2014/main" val="3752369192"/>
                  </a:ext>
                </a:extLst>
              </a:tr>
              <a:tr h="618061">
                <a:tc>
                  <a:txBody>
                    <a:bodyPr/>
                    <a:lstStyle/>
                    <a:p>
                      <a:pPr algn="ctr"/>
                      <a:r>
                        <a:rPr lang="en-GB" sz="2800" dirty="0"/>
                        <a:t>FRENCH</a:t>
                      </a:r>
                    </a:p>
                  </a:txBody>
                  <a:tcPr/>
                </a:tc>
                <a:tc>
                  <a:txBody>
                    <a:bodyPr/>
                    <a:lstStyle/>
                    <a:p>
                      <a:pPr algn="ctr"/>
                      <a:r>
                        <a:rPr lang="en-GB" sz="3600" dirty="0"/>
                        <a:t>4</a:t>
                      </a:r>
                    </a:p>
                  </a:txBody>
                  <a:tcPr/>
                </a:tc>
                <a:tc>
                  <a:txBody>
                    <a:bodyPr/>
                    <a:lstStyle/>
                    <a:p>
                      <a:pPr algn="ctr"/>
                      <a:r>
                        <a:rPr lang="en-GB" sz="3600" dirty="0"/>
                        <a:t>7</a:t>
                      </a:r>
                    </a:p>
                  </a:txBody>
                  <a:tcPr/>
                </a:tc>
                <a:extLst>
                  <a:ext uri="{0D108BD9-81ED-4DB2-BD59-A6C34878D82A}">
                    <a16:rowId xmlns:a16="http://schemas.microsoft.com/office/drawing/2014/main" val="1737859690"/>
                  </a:ext>
                </a:extLst>
              </a:tr>
              <a:tr h="618061">
                <a:tc>
                  <a:txBody>
                    <a:bodyPr/>
                    <a:lstStyle/>
                    <a:p>
                      <a:pPr algn="ctr"/>
                      <a:r>
                        <a:rPr lang="en-GB" sz="2800" dirty="0"/>
                        <a:t>HISTORY</a:t>
                      </a:r>
                    </a:p>
                  </a:txBody>
                  <a:tcPr/>
                </a:tc>
                <a:tc>
                  <a:txBody>
                    <a:bodyPr/>
                    <a:lstStyle/>
                    <a:p>
                      <a:pPr algn="ctr"/>
                      <a:r>
                        <a:rPr lang="en-GB" sz="3600" dirty="0"/>
                        <a:t>7</a:t>
                      </a:r>
                    </a:p>
                  </a:txBody>
                  <a:tcPr/>
                </a:tc>
                <a:tc>
                  <a:txBody>
                    <a:bodyPr/>
                    <a:lstStyle/>
                    <a:p>
                      <a:pPr algn="ctr"/>
                      <a:r>
                        <a:rPr lang="en-GB" sz="3600" dirty="0"/>
                        <a:t>8</a:t>
                      </a:r>
                    </a:p>
                  </a:txBody>
                  <a:tcPr/>
                </a:tc>
                <a:extLst>
                  <a:ext uri="{0D108BD9-81ED-4DB2-BD59-A6C34878D82A}">
                    <a16:rowId xmlns:a16="http://schemas.microsoft.com/office/drawing/2014/main" val="1656380047"/>
                  </a:ext>
                </a:extLst>
              </a:tr>
              <a:tr h="618061">
                <a:tc>
                  <a:txBody>
                    <a:bodyPr/>
                    <a:lstStyle/>
                    <a:p>
                      <a:pPr algn="ctr"/>
                      <a:r>
                        <a:rPr lang="en-GB" sz="2800" dirty="0"/>
                        <a:t>MATHS</a:t>
                      </a:r>
                    </a:p>
                  </a:txBody>
                  <a:tcPr/>
                </a:tc>
                <a:tc>
                  <a:txBody>
                    <a:bodyPr/>
                    <a:lstStyle/>
                    <a:p>
                      <a:pPr algn="ctr"/>
                      <a:r>
                        <a:rPr lang="en-GB" sz="3600" dirty="0"/>
                        <a:t>7</a:t>
                      </a:r>
                    </a:p>
                  </a:txBody>
                  <a:tcPr/>
                </a:tc>
                <a:tc>
                  <a:txBody>
                    <a:bodyPr/>
                    <a:lstStyle/>
                    <a:p>
                      <a:pPr algn="ctr"/>
                      <a:r>
                        <a:rPr lang="en-GB" sz="3600" dirty="0"/>
                        <a:t>8</a:t>
                      </a:r>
                    </a:p>
                  </a:txBody>
                  <a:tcPr/>
                </a:tc>
                <a:extLst>
                  <a:ext uri="{0D108BD9-81ED-4DB2-BD59-A6C34878D82A}">
                    <a16:rowId xmlns:a16="http://schemas.microsoft.com/office/drawing/2014/main" val="1029460300"/>
                  </a:ext>
                </a:extLst>
              </a:tr>
              <a:tr h="618061">
                <a:tc>
                  <a:txBody>
                    <a:bodyPr/>
                    <a:lstStyle/>
                    <a:p>
                      <a:pPr algn="ctr"/>
                      <a:r>
                        <a:rPr lang="en-GB" sz="2800" dirty="0"/>
                        <a:t>PHYSICS</a:t>
                      </a:r>
                    </a:p>
                  </a:txBody>
                  <a:tcPr/>
                </a:tc>
                <a:tc>
                  <a:txBody>
                    <a:bodyPr/>
                    <a:lstStyle/>
                    <a:p>
                      <a:pPr algn="ctr"/>
                      <a:r>
                        <a:rPr lang="en-GB" sz="3600" dirty="0"/>
                        <a:t>4</a:t>
                      </a:r>
                    </a:p>
                  </a:txBody>
                  <a:tcPr/>
                </a:tc>
                <a:tc>
                  <a:txBody>
                    <a:bodyPr/>
                    <a:lstStyle/>
                    <a:p>
                      <a:pPr algn="ctr"/>
                      <a:r>
                        <a:rPr lang="en-GB" sz="3600" dirty="0"/>
                        <a:t>8</a:t>
                      </a:r>
                    </a:p>
                  </a:txBody>
                  <a:tcPr/>
                </a:tc>
                <a:extLst>
                  <a:ext uri="{0D108BD9-81ED-4DB2-BD59-A6C34878D82A}">
                    <a16:rowId xmlns:a16="http://schemas.microsoft.com/office/drawing/2014/main" val="2092291384"/>
                  </a:ext>
                </a:extLst>
              </a:tr>
            </a:tbl>
          </a:graphicData>
        </a:graphic>
      </p:graphicFrame>
    </p:spTree>
    <p:extLst>
      <p:ext uri="{BB962C8B-B14F-4D97-AF65-F5344CB8AC3E}">
        <p14:creationId xmlns:p14="http://schemas.microsoft.com/office/powerpoint/2010/main" val="168279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4047321461"/>
              </p:ext>
            </p:extLst>
          </p:nvPr>
        </p:nvGraphicFramePr>
        <p:xfrm>
          <a:off x="624254" y="105510"/>
          <a:ext cx="10559562" cy="6713191"/>
        </p:xfrm>
        <a:graphic>
          <a:graphicData uri="http://schemas.openxmlformats.org/drawingml/2006/table">
            <a:tbl>
              <a:tblPr firstRow="1" bandRow="1">
                <a:tableStyleId>{5C22544A-7EE6-4342-B048-85BDC9FD1C3A}</a:tableStyleId>
              </a:tblPr>
              <a:tblGrid>
                <a:gridCol w="3519854">
                  <a:extLst>
                    <a:ext uri="{9D8B030D-6E8A-4147-A177-3AD203B41FA5}">
                      <a16:colId xmlns:a16="http://schemas.microsoft.com/office/drawing/2014/main" val="1542287994"/>
                    </a:ext>
                  </a:extLst>
                </a:gridCol>
                <a:gridCol w="3064146">
                  <a:extLst>
                    <a:ext uri="{9D8B030D-6E8A-4147-A177-3AD203B41FA5}">
                      <a16:colId xmlns:a16="http://schemas.microsoft.com/office/drawing/2014/main" val="150320552"/>
                    </a:ext>
                  </a:extLst>
                </a:gridCol>
                <a:gridCol w="3975562">
                  <a:extLst>
                    <a:ext uri="{9D8B030D-6E8A-4147-A177-3AD203B41FA5}">
                      <a16:colId xmlns:a16="http://schemas.microsoft.com/office/drawing/2014/main" val="3890379781"/>
                    </a:ext>
                  </a:extLst>
                </a:gridCol>
              </a:tblGrid>
              <a:tr h="912377">
                <a:tc>
                  <a:txBody>
                    <a:bodyPr/>
                    <a:lstStyle/>
                    <a:p>
                      <a:pPr algn="ctr"/>
                      <a:r>
                        <a:rPr lang="en-GB" sz="2400" dirty="0"/>
                        <a:t>SUBJECT</a:t>
                      </a:r>
                    </a:p>
                  </a:txBody>
                  <a:tcPr/>
                </a:tc>
                <a:tc>
                  <a:txBody>
                    <a:bodyPr/>
                    <a:lstStyle/>
                    <a:p>
                      <a:pPr algn="ctr"/>
                      <a:r>
                        <a:rPr lang="en-GB" sz="2400" dirty="0"/>
                        <a:t>MARCH GRADE</a:t>
                      </a:r>
                    </a:p>
                  </a:txBody>
                  <a:tcPr/>
                </a:tc>
                <a:tc>
                  <a:txBody>
                    <a:bodyPr/>
                    <a:lstStyle/>
                    <a:p>
                      <a:pPr algn="ctr"/>
                      <a:r>
                        <a:rPr lang="en-GB" sz="2400" dirty="0"/>
                        <a:t>MINIMUM EXPECTED GRADE</a:t>
                      </a:r>
                    </a:p>
                  </a:txBody>
                  <a:tcPr/>
                </a:tc>
                <a:extLst>
                  <a:ext uri="{0D108BD9-81ED-4DB2-BD59-A6C34878D82A}">
                    <a16:rowId xmlns:a16="http://schemas.microsoft.com/office/drawing/2014/main" val="3167699583"/>
                  </a:ext>
                </a:extLst>
              </a:tr>
              <a:tr h="618061">
                <a:tc>
                  <a:txBody>
                    <a:bodyPr/>
                    <a:lstStyle/>
                    <a:p>
                      <a:pPr algn="ctr"/>
                      <a:r>
                        <a:rPr lang="en-GB" sz="2800" dirty="0"/>
                        <a:t>BIOLOGY</a:t>
                      </a:r>
                    </a:p>
                  </a:txBody>
                  <a:tcPr/>
                </a:tc>
                <a:tc>
                  <a:txBody>
                    <a:bodyPr/>
                    <a:lstStyle/>
                    <a:p>
                      <a:pPr algn="ctr"/>
                      <a:r>
                        <a:rPr lang="en-GB" sz="3600" dirty="0"/>
                        <a:t>6</a:t>
                      </a:r>
                    </a:p>
                  </a:txBody>
                  <a:tcPr>
                    <a:solidFill>
                      <a:schemeClr val="accent3"/>
                    </a:solidFill>
                  </a:tcPr>
                </a:tc>
                <a:tc>
                  <a:txBody>
                    <a:bodyPr/>
                    <a:lstStyle/>
                    <a:p>
                      <a:pPr algn="ctr"/>
                      <a:r>
                        <a:rPr lang="en-GB" sz="3600" dirty="0"/>
                        <a:t>8</a:t>
                      </a:r>
                    </a:p>
                  </a:txBody>
                  <a:tcPr/>
                </a:tc>
                <a:extLst>
                  <a:ext uri="{0D108BD9-81ED-4DB2-BD59-A6C34878D82A}">
                    <a16:rowId xmlns:a16="http://schemas.microsoft.com/office/drawing/2014/main" val="2406625060"/>
                  </a:ext>
                </a:extLst>
              </a:tr>
              <a:tr h="618061">
                <a:tc>
                  <a:txBody>
                    <a:bodyPr/>
                    <a:lstStyle/>
                    <a:p>
                      <a:pPr algn="ctr"/>
                      <a:r>
                        <a:rPr lang="en-GB" sz="2800" dirty="0"/>
                        <a:t>CHEMISTRY</a:t>
                      </a:r>
                    </a:p>
                  </a:txBody>
                  <a:tcPr/>
                </a:tc>
                <a:tc>
                  <a:txBody>
                    <a:bodyPr/>
                    <a:lstStyle/>
                    <a:p>
                      <a:pPr algn="ctr"/>
                      <a:r>
                        <a:rPr lang="en-GB" sz="3600" dirty="0"/>
                        <a:t>5</a:t>
                      </a:r>
                    </a:p>
                  </a:txBody>
                  <a:tcPr/>
                </a:tc>
                <a:tc>
                  <a:txBody>
                    <a:bodyPr/>
                    <a:lstStyle/>
                    <a:p>
                      <a:pPr algn="ctr"/>
                      <a:r>
                        <a:rPr lang="en-GB" sz="3600" dirty="0"/>
                        <a:t>8</a:t>
                      </a:r>
                    </a:p>
                  </a:txBody>
                  <a:tcPr/>
                </a:tc>
                <a:extLst>
                  <a:ext uri="{0D108BD9-81ED-4DB2-BD59-A6C34878D82A}">
                    <a16:rowId xmlns:a16="http://schemas.microsoft.com/office/drawing/2014/main" val="3460389275"/>
                  </a:ext>
                </a:extLst>
              </a:tr>
              <a:tr h="618061">
                <a:tc>
                  <a:txBody>
                    <a:bodyPr/>
                    <a:lstStyle/>
                    <a:p>
                      <a:pPr algn="ctr"/>
                      <a:r>
                        <a:rPr lang="en-GB" sz="2800" dirty="0"/>
                        <a:t>ECONOMICS</a:t>
                      </a:r>
                    </a:p>
                  </a:txBody>
                  <a:tcPr/>
                </a:tc>
                <a:tc>
                  <a:txBody>
                    <a:bodyPr/>
                    <a:lstStyle/>
                    <a:p>
                      <a:pPr algn="ctr"/>
                      <a:r>
                        <a:rPr lang="en-GB" sz="3600" dirty="0"/>
                        <a:t>5</a:t>
                      </a:r>
                    </a:p>
                  </a:txBody>
                  <a:tcPr>
                    <a:solidFill>
                      <a:schemeClr val="accent3"/>
                    </a:solidFill>
                  </a:tcPr>
                </a:tc>
                <a:tc>
                  <a:txBody>
                    <a:bodyPr/>
                    <a:lstStyle/>
                    <a:p>
                      <a:pPr algn="ctr"/>
                      <a:r>
                        <a:rPr lang="en-GB" sz="3600" dirty="0"/>
                        <a:t>7</a:t>
                      </a:r>
                    </a:p>
                  </a:txBody>
                  <a:tcPr/>
                </a:tc>
                <a:extLst>
                  <a:ext uri="{0D108BD9-81ED-4DB2-BD59-A6C34878D82A}">
                    <a16:rowId xmlns:a16="http://schemas.microsoft.com/office/drawing/2014/main" val="4089271823"/>
                  </a:ext>
                </a:extLst>
              </a:tr>
              <a:tr h="641887">
                <a:tc>
                  <a:txBody>
                    <a:bodyPr/>
                    <a:lstStyle/>
                    <a:p>
                      <a:pPr algn="ctr"/>
                      <a:r>
                        <a:rPr lang="en-GB" sz="2800" dirty="0"/>
                        <a:t>ENGLISH LANGUAGE</a:t>
                      </a:r>
                    </a:p>
                  </a:txBody>
                  <a:tcPr/>
                </a:tc>
                <a:tc>
                  <a:txBody>
                    <a:bodyPr/>
                    <a:lstStyle/>
                    <a:p>
                      <a:pPr algn="ctr"/>
                      <a:r>
                        <a:rPr lang="en-GB" sz="3600" dirty="0"/>
                        <a:t>7</a:t>
                      </a:r>
                    </a:p>
                  </a:txBody>
                  <a:tcPr/>
                </a:tc>
                <a:tc>
                  <a:txBody>
                    <a:bodyPr/>
                    <a:lstStyle/>
                    <a:p>
                      <a:pPr algn="ctr"/>
                      <a:r>
                        <a:rPr lang="en-GB" sz="3600" dirty="0"/>
                        <a:t>7</a:t>
                      </a:r>
                    </a:p>
                  </a:txBody>
                  <a:tcPr/>
                </a:tc>
                <a:extLst>
                  <a:ext uri="{0D108BD9-81ED-4DB2-BD59-A6C34878D82A}">
                    <a16:rowId xmlns:a16="http://schemas.microsoft.com/office/drawing/2014/main" val="2583028821"/>
                  </a:ext>
                </a:extLst>
              </a:tr>
              <a:tr h="678367">
                <a:tc>
                  <a:txBody>
                    <a:bodyPr/>
                    <a:lstStyle/>
                    <a:p>
                      <a:pPr algn="ctr"/>
                      <a:r>
                        <a:rPr lang="en-GB" sz="2800" dirty="0"/>
                        <a:t>ENGLISH LITERATURE</a:t>
                      </a:r>
                    </a:p>
                  </a:txBody>
                  <a:tcPr/>
                </a:tc>
                <a:tc>
                  <a:txBody>
                    <a:bodyPr/>
                    <a:lstStyle/>
                    <a:p>
                      <a:pPr algn="ctr"/>
                      <a:r>
                        <a:rPr lang="en-GB" sz="3600" dirty="0"/>
                        <a:t>5</a:t>
                      </a:r>
                    </a:p>
                  </a:txBody>
                  <a:tcPr>
                    <a:solidFill>
                      <a:srgbClr val="FF0000"/>
                    </a:solidFill>
                  </a:tcPr>
                </a:tc>
                <a:tc>
                  <a:txBody>
                    <a:bodyPr/>
                    <a:lstStyle/>
                    <a:p>
                      <a:pPr algn="ctr"/>
                      <a:r>
                        <a:rPr lang="en-GB" sz="3600" dirty="0"/>
                        <a:t>7</a:t>
                      </a:r>
                    </a:p>
                  </a:txBody>
                  <a:tcPr/>
                </a:tc>
                <a:extLst>
                  <a:ext uri="{0D108BD9-81ED-4DB2-BD59-A6C34878D82A}">
                    <a16:rowId xmlns:a16="http://schemas.microsoft.com/office/drawing/2014/main" val="3752369192"/>
                  </a:ext>
                </a:extLst>
              </a:tr>
              <a:tr h="618061">
                <a:tc>
                  <a:txBody>
                    <a:bodyPr/>
                    <a:lstStyle/>
                    <a:p>
                      <a:pPr algn="ctr"/>
                      <a:r>
                        <a:rPr lang="en-GB" sz="2800" dirty="0"/>
                        <a:t>FRENCH</a:t>
                      </a:r>
                    </a:p>
                  </a:txBody>
                  <a:tcPr/>
                </a:tc>
                <a:tc>
                  <a:txBody>
                    <a:bodyPr/>
                    <a:lstStyle/>
                    <a:p>
                      <a:pPr algn="ctr"/>
                      <a:r>
                        <a:rPr lang="en-GB" sz="3600" dirty="0"/>
                        <a:t>5</a:t>
                      </a:r>
                    </a:p>
                  </a:txBody>
                  <a:tcPr/>
                </a:tc>
                <a:tc>
                  <a:txBody>
                    <a:bodyPr/>
                    <a:lstStyle/>
                    <a:p>
                      <a:pPr algn="ctr"/>
                      <a:r>
                        <a:rPr lang="en-GB" sz="3600" dirty="0"/>
                        <a:t>7</a:t>
                      </a:r>
                    </a:p>
                  </a:txBody>
                  <a:tcPr/>
                </a:tc>
                <a:extLst>
                  <a:ext uri="{0D108BD9-81ED-4DB2-BD59-A6C34878D82A}">
                    <a16:rowId xmlns:a16="http://schemas.microsoft.com/office/drawing/2014/main" val="1737859690"/>
                  </a:ext>
                </a:extLst>
              </a:tr>
              <a:tr h="618061">
                <a:tc>
                  <a:txBody>
                    <a:bodyPr/>
                    <a:lstStyle/>
                    <a:p>
                      <a:pPr algn="ctr"/>
                      <a:r>
                        <a:rPr lang="en-GB" sz="2800" dirty="0"/>
                        <a:t>HISTORY</a:t>
                      </a:r>
                    </a:p>
                  </a:txBody>
                  <a:tcPr/>
                </a:tc>
                <a:tc>
                  <a:txBody>
                    <a:bodyPr/>
                    <a:lstStyle/>
                    <a:p>
                      <a:pPr algn="ctr"/>
                      <a:r>
                        <a:rPr lang="en-GB" sz="3600" dirty="0"/>
                        <a:t>7</a:t>
                      </a:r>
                    </a:p>
                  </a:txBody>
                  <a:tcPr/>
                </a:tc>
                <a:tc>
                  <a:txBody>
                    <a:bodyPr/>
                    <a:lstStyle/>
                    <a:p>
                      <a:pPr algn="ctr"/>
                      <a:r>
                        <a:rPr lang="en-GB" sz="3600" dirty="0"/>
                        <a:t>8</a:t>
                      </a:r>
                    </a:p>
                  </a:txBody>
                  <a:tcPr/>
                </a:tc>
                <a:extLst>
                  <a:ext uri="{0D108BD9-81ED-4DB2-BD59-A6C34878D82A}">
                    <a16:rowId xmlns:a16="http://schemas.microsoft.com/office/drawing/2014/main" val="1656380047"/>
                  </a:ext>
                </a:extLst>
              </a:tr>
              <a:tr h="618061">
                <a:tc>
                  <a:txBody>
                    <a:bodyPr/>
                    <a:lstStyle/>
                    <a:p>
                      <a:pPr algn="ctr"/>
                      <a:r>
                        <a:rPr lang="en-GB" sz="2800" dirty="0"/>
                        <a:t>MATHS</a:t>
                      </a:r>
                    </a:p>
                  </a:txBody>
                  <a:tcPr/>
                </a:tc>
                <a:tc>
                  <a:txBody>
                    <a:bodyPr/>
                    <a:lstStyle/>
                    <a:p>
                      <a:pPr algn="ctr"/>
                      <a:r>
                        <a:rPr lang="en-GB" sz="3600" dirty="0"/>
                        <a:t>9</a:t>
                      </a:r>
                    </a:p>
                  </a:txBody>
                  <a:tcPr>
                    <a:solidFill>
                      <a:schemeClr val="accent3"/>
                    </a:solidFill>
                  </a:tcPr>
                </a:tc>
                <a:tc>
                  <a:txBody>
                    <a:bodyPr/>
                    <a:lstStyle/>
                    <a:p>
                      <a:pPr algn="ctr"/>
                      <a:r>
                        <a:rPr lang="en-GB" sz="3600" dirty="0"/>
                        <a:t>8</a:t>
                      </a:r>
                    </a:p>
                  </a:txBody>
                  <a:tcPr/>
                </a:tc>
                <a:extLst>
                  <a:ext uri="{0D108BD9-81ED-4DB2-BD59-A6C34878D82A}">
                    <a16:rowId xmlns:a16="http://schemas.microsoft.com/office/drawing/2014/main" val="1029460300"/>
                  </a:ext>
                </a:extLst>
              </a:tr>
              <a:tr h="618061">
                <a:tc>
                  <a:txBody>
                    <a:bodyPr/>
                    <a:lstStyle/>
                    <a:p>
                      <a:pPr algn="ctr"/>
                      <a:r>
                        <a:rPr lang="en-GB" sz="2800" dirty="0"/>
                        <a:t>PHYSICS</a:t>
                      </a:r>
                    </a:p>
                  </a:txBody>
                  <a:tcPr/>
                </a:tc>
                <a:tc>
                  <a:txBody>
                    <a:bodyPr/>
                    <a:lstStyle/>
                    <a:p>
                      <a:pPr algn="ctr"/>
                      <a:r>
                        <a:rPr lang="en-GB" sz="3600" dirty="0"/>
                        <a:t>4</a:t>
                      </a:r>
                    </a:p>
                  </a:txBody>
                  <a:tcPr/>
                </a:tc>
                <a:tc>
                  <a:txBody>
                    <a:bodyPr/>
                    <a:lstStyle/>
                    <a:p>
                      <a:pPr algn="ctr"/>
                      <a:r>
                        <a:rPr lang="en-GB" sz="3600" dirty="0"/>
                        <a:t>8</a:t>
                      </a:r>
                    </a:p>
                  </a:txBody>
                  <a:tcPr/>
                </a:tc>
                <a:extLst>
                  <a:ext uri="{0D108BD9-81ED-4DB2-BD59-A6C34878D82A}">
                    <a16:rowId xmlns:a16="http://schemas.microsoft.com/office/drawing/2014/main" val="2092291384"/>
                  </a:ext>
                </a:extLst>
              </a:tr>
            </a:tbl>
          </a:graphicData>
        </a:graphic>
      </p:graphicFrame>
    </p:spTree>
    <p:extLst>
      <p:ext uri="{BB962C8B-B14F-4D97-AF65-F5344CB8AC3E}">
        <p14:creationId xmlns:p14="http://schemas.microsoft.com/office/powerpoint/2010/main" val="34047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93317339"/>
              </p:ext>
            </p:extLst>
          </p:nvPr>
        </p:nvGraphicFramePr>
        <p:xfrm>
          <a:off x="624254" y="281354"/>
          <a:ext cx="10653346" cy="5700041"/>
        </p:xfrm>
        <a:graphic>
          <a:graphicData uri="http://schemas.openxmlformats.org/drawingml/2006/table">
            <a:tbl>
              <a:tblPr firstRow="1" bandRow="1">
                <a:tableStyleId>{5C22544A-7EE6-4342-B048-85BDC9FD1C3A}</a:tableStyleId>
              </a:tblPr>
              <a:tblGrid>
                <a:gridCol w="5326673">
                  <a:extLst>
                    <a:ext uri="{9D8B030D-6E8A-4147-A177-3AD203B41FA5}">
                      <a16:colId xmlns:a16="http://schemas.microsoft.com/office/drawing/2014/main" val="1542287994"/>
                    </a:ext>
                  </a:extLst>
                </a:gridCol>
                <a:gridCol w="5326673">
                  <a:extLst>
                    <a:ext uri="{9D8B030D-6E8A-4147-A177-3AD203B41FA5}">
                      <a16:colId xmlns:a16="http://schemas.microsoft.com/office/drawing/2014/main" val="3890379781"/>
                    </a:ext>
                  </a:extLst>
                </a:gridCol>
              </a:tblGrid>
              <a:tr h="579401">
                <a:tc>
                  <a:txBody>
                    <a:bodyPr/>
                    <a:lstStyle/>
                    <a:p>
                      <a:pPr algn="ctr"/>
                      <a:r>
                        <a:rPr lang="en-GB" sz="2800" dirty="0"/>
                        <a:t>SUBJECT</a:t>
                      </a:r>
                    </a:p>
                  </a:txBody>
                  <a:tcPr/>
                </a:tc>
                <a:tc>
                  <a:txBody>
                    <a:bodyPr/>
                    <a:lstStyle/>
                    <a:p>
                      <a:pPr algn="ctr"/>
                      <a:r>
                        <a:rPr lang="en-GB" sz="2800" dirty="0"/>
                        <a:t>MINIMUM EXPECTED GRADE</a:t>
                      </a:r>
                    </a:p>
                  </a:txBody>
                  <a:tcPr/>
                </a:tc>
                <a:extLst>
                  <a:ext uri="{0D108BD9-81ED-4DB2-BD59-A6C34878D82A}">
                    <a16:rowId xmlns:a16="http://schemas.microsoft.com/office/drawing/2014/main" val="3167699583"/>
                  </a:ext>
                </a:extLst>
              </a:tr>
              <a:tr h="579401">
                <a:tc>
                  <a:txBody>
                    <a:bodyPr/>
                    <a:lstStyle/>
                    <a:p>
                      <a:pPr algn="ctr"/>
                      <a:r>
                        <a:rPr lang="en-GB" sz="3600" dirty="0"/>
                        <a:t>BUSINESS</a:t>
                      </a:r>
                    </a:p>
                  </a:txBody>
                  <a:tcPr/>
                </a:tc>
                <a:tc>
                  <a:txBody>
                    <a:bodyPr/>
                    <a:lstStyle/>
                    <a:p>
                      <a:pPr algn="ctr"/>
                      <a:r>
                        <a:rPr lang="en-GB" sz="3600" dirty="0"/>
                        <a:t>L2 MERIT</a:t>
                      </a:r>
                    </a:p>
                  </a:txBody>
                  <a:tcPr/>
                </a:tc>
                <a:extLst>
                  <a:ext uri="{0D108BD9-81ED-4DB2-BD59-A6C34878D82A}">
                    <a16:rowId xmlns:a16="http://schemas.microsoft.com/office/drawing/2014/main" val="2406625060"/>
                  </a:ext>
                </a:extLst>
              </a:tr>
              <a:tr h="579401">
                <a:tc>
                  <a:txBody>
                    <a:bodyPr/>
                    <a:lstStyle/>
                    <a:p>
                      <a:pPr algn="ctr"/>
                      <a:r>
                        <a:rPr lang="en-GB" sz="3600" dirty="0"/>
                        <a:t>DT</a:t>
                      </a:r>
                    </a:p>
                  </a:txBody>
                  <a:tcPr/>
                </a:tc>
                <a:tc>
                  <a:txBody>
                    <a:bodyPr/>
                    <a:lstStyle/>
                    <a:p>
                      <a:pPr algn="ctr"/>
                      <a:r>
                        <a:rPr lang="en-GB" sz="3600" dirty="0"/>
                        <a:t>L2 MERIT</a:t>
                      </a:r>
                    </a:p>
                  </a:txBody>
                  <a:tcPr/>
                </a:tc>
                <a:extLst>
                  <a:ext uri="{0D108BD9-81ED-4DB2-BD59-A6C34878D82A}">
                    <a16:rowId xmlns:a16="http://schemas.microsoft.com/office/drawing/2014/main" val="3460389275"/>
                  </a:ext>
                </a:extLst>
              </a:tr>
              <a:tr h="579401">
                <a:tc>
                  <a:txBody>
                    <a:bodyPr/>
                    <a:lstStyle/>
                    <a:p>
                      <a:pPr algn="ctr"/>
                      <a:r>
                        <a:rPr lang="en-GB" sz="3600" dirty="0"/>
                        <a:t>ENGLISH LANGUAGE</a:t>
                      </a:r>
                    </a:p>
                  </a:txBody>
                  <a:tcPr/>
                </a:tc>
                <a:tc>
                  <a:txBody>
                    <a:bodyPr/>
                    <a:lstStyle/>
                    <a:p>
                      <a:pPr algn="ctr"/>
                      <a:r>
                        <a:rPr lang="en-GB" sz="3600" dirty="0"/>
                        <a:t>4</a:t>
                      </a:r>
                    </a:p>
                  </a:txBody>
                  <a:tcPr/>
                </a:tc>
                <a:extLst>
                  <a:ext uri="{0D108BD9-81ED-4DB2-BD59-A6C34878D82A}">
                    <a16:rowId xmlns:a16="http://schemas.microsoft.com/office/drawing/2014/main" val="4089271823"/>
                  </a:ext>
                </a:extLst>
              </a:tr>
              <a:tr h="579401">
                <a:tc>
                  <a:txBody>
                    <a:bodyPr/>
                    <a:lstStyle/>
                    <a:p>
                      <a:pPr algn="ctr"/>
                      <a:r>
                        <a:rPr lang="en-GB" sz="3600" dirty="0"/>
                        <a:t>ENGLISH LITERATURE</a:t>
                      </a:r>
                    </a:p>
                  </a:txBody>
                  <a:tcPr/>
                </a:tc>
                <a:tc>
                  <a:txBody>
                    <a:bodyPr/>
                    <a:lstStyle/>
                    <a:p>
                      <a:pPr algn="ctr"/>
                      <a:r>
                        <a:rPr lang="en-GB" sz="3600" dirty="0"/>
                        <a:t>4</a:t>
                      </a:r>
                    </a:p>
                  </a:txBody>
                  <a:tcPr/>
                </a:tc>
                <a:extLst>
                  <a:ext uri="{0D108BD9-81ED-4DB2-BD59-A6C34878D82A}">
                    <a16:rowId xmlns:a16="http://schemas.microsoft.com/office/drawing/2014/main" val="2583028821"/>
                  </a:ext>
                </a:extLst>
              </a:tr>
              <a:tr h="579401">
                <a:tc>
                  <a:txBody>
                    <a:bodyPr/>
                    <a:lstStyle/>
                    <a:p>
                      <a:pPr algn="ctr"/>
                      <a:r>
                        <a:rPr lang="en-GB" sz="3600" dirty="0"/>
                        <a:t>FRENCH</a:t>
                      </a:r>
                    </a:p>
                  </a:txBody>
                  <a:tcPr/>
                </a:tc>
                <a:tc>
                  <a:txBody>
                    <a:bodyPr/>
                    <a:lstStyle/>
                    <a:p>
                      <a:pPr algn="ctr"/>
                      <a:r>
                        <a:rPr lang="en-GB" sz="3600" dirty="0"/>
                        <a:t>4</a:t>
                      </a:r>
                    </a:p>
                  </a:txBody>
                  <a:tcPr/>
                </a:tc>
                <a:extLst>
                  <a:ext uri="{0D108BD9-81ED-4DB2-BD59-A6C34878D82A}">
                    <a16:rowId xmlns:a16="http://schemas.microsoft.com/office/drawing/2014/main" val="3752369192"/>
                  </a:ext>
                </a:extLst>
              </a:tr>
              <a:tr h="579401">
                <a:tc>
                  <a:txBody>
                    <a:bodyPr/>
                    <a:lstStyle/>
                    <a:p>
                      <a:pPr algn="ctr"/>
                      <a:r>
                        <a:rPr lang="en-GB" sz="3600" dirty="0"/>
                        <a:t>GEOGRAPHY</a:t>
                      </a:r>
                    </a:p>
                  </a:txBody>
                  <a:tcPr/>
                </a:tc>
                <a:tc>
                  <a:txBody>
                    <a:bodyPr/>
                    <a:lstStyle/>
                    <a:p>
                      <a:pPr algn="ctr"/>
                      <a:r>
                        <a:rPr lang="en-GB" sz="3600" dirty="0"/>
                        <a:t>4</a:t>
                      </a:r>
                    </a:p>
                  </a:txBody>
                  <a:tcPr/>
                </a:tc>
                <a:extLst>
                  <a:ext uri="{0D108BD9-81ED-4DB2-BD59-A6C34878D82A}">
                    <a16:rowId xmlns:a16="http://schemas.microsoft.com/office/drawing/2014/main" val="1737859690"/>
                  </a:ext>
                </a:extLst>
              </a:tr>
              <a:tr h="579401">
                <a:tc>
                  <a:txBody>
                    <a:bodyPr/>
                    <a:lstStyle/>
                    <a:p>
                      <a:pPr algn="ctr"/>
                      <a:r>
                        <a:rPr lang="en-GB" sz="3600" dirty="0"/>
                        <a:t>MATHS</a:t>
                      </a:r>
                    </a:p>
                  </a:txBody>
                  <a:tcPr/>
                </a:tc>
                <a:tc>
                  <a:txBody>
                    <a:bodyPr/>
                    <a:lstStyle/>
                    <a:p>
                      <a:pPr algn="ctr"/>
                      <a:r>
                        <a:rPr lang="en-GB" sz="3600" dirty="0"/>
                        <a:t>4</a:t>
                      </a:r>
                    </a:p>
                  </a:txBody>
                  <a:tcPr/>
                </a:tc>
                <a:extLst>
                  <a:ext uri="{0D108BD9-81ED-4DB2-BD59-A6C34878D82A}">
                    <a16:rowId xmlns:a16="http://schemas.microsoft.com/office/drawing/2014/main" val="1656380047"/>
                  </a:ext>
                </a:extLst>
              </a:tr>
              <a:tr h="579401">
                <a:tc>
                  <a:txBody>
                    <a:bodyPr/>
                    <a:lstStyle/>
                    <a:p>
                      <a:pPr algn="ctr"/>
                      <a:r>
                        <a:rPr lang="en-GB" sz="3600" dirty="0"/>
                        <a:t>SCIENCE*</a:t>
                      </a:r>
                    </a:p>
                  </a:txBody>
                  <a:tcPr/>
                </a:tc>
                <a:tc>
                  <a:txBody>
                    <a:bodyPr/>
                    <a:lstStyle/>
                    <a:p>
                      <a:pPr algn="ctr"/>
                      <a:r>
                        <a:rPr lang="en-GB" sz="3600" dirty="0"/>
                        <a:t>4-4*</a:t>
                      </a:r>
                    </a:p>
                  </a:txBody>
                  <a:tcPr/>
                </a:tc>
                <a:extLst>
                  <a:ext uri="{0D108BD9-81ED-4DB2-BD59-A6C34878D82A}">
                    <a16:rowId xmlns:a16="http://schemas.microsoft.com/office/drawing/2014/main" val="1029460300"/>
                  </a:ext>
                </a:extLst>
              </a:tr>
            </a:tbl>
          </a:graphicData>
        </a:graphic>
      </p:graphicFrame>
    </p:spTree>
    <p:extLst>
      <p:ext uri="{BB962C8B-B14F-4D97-AF65-F5344CB8AC3E}">
        <p14:creationId xmlns:p14="http://schemas.microsoft.com/office/powerpoint/2010/main" val="385589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6AEB-F400-434B-9A6D-ACE288E31486}"/>
              </a:ext>
            </a:extLst>
          </p:cNvPr>
          <p:cNvSpPr>
            <a:spLocks noGrp="1"/>
          </p:cNvSpPr>
          <p:nvPr>
            <p:ph type="title"/>
          </p:nvPr>
        </p:nvSpPr>
        <p:spPr>
          <a:solidFill>
            <a:schemeClr val="bg1"/>
          </a:solidFill>
        </p:spPr>
        <p:txBody>
          <a:bodyPr/>
          <a:lstStyle/>
          <a:p>
            <a:r>
              <a:rPr lang="en-GB" dirty="0"/>
              <a:t>Questions for the school</a:t>
            </a:r>
          </a:p>
        </p:txBody>
      </p:sp>
      <p:pic>
        <p:nvPicPr>
          <p:cNvPr id="4" name="Content Placeholder 3">
            <a:extLst>
              <a:ext uri="{FF2B5EF4-FFF2-40B4-BE49-F238E27FC236}">
                <a16:creationId xmlns:a16="http://schemas.microsoft.com/office/drawing/2014/main" id="{2F8D9EC8-322A-498B-B973-D7D3D7E78EEA}"/>
              </a:ext>
            </a:extLst>
          </p:cNvPr>
          <p:cNvPicPr>
            <a:picLocks noGrp="1" noChangeAspect="1"/>
          </p:cNvPicPr>
          <p:nvPr>
            <p:ph sz="quarter" idx="13"/>
          </p:nvPr>
        </p:nvPicPr>
        <p:blipFill>
          <a:blip r:embed="rId2"/>
          <a:stretch>
            <a:fillRect/>
          </a:stretch>
        </p:blipFill>
        <p:spPr>
          <a:xfrm>
            <a:off x="4048125" y="2464594"/>
            <a:ext cx="4095750" cy="3228975"/>
          </a:xfrm>
          <a:prstGeom prst="rect">
            <a:avLst/>
          </a:prstGeom>
        </p:spPr>
      </p:pic>
    </p:spTree>
    <p:extLst>
      <p:ext uri="{BB962C8B-B14F-4D97-AF65-F5344CB8AC3E}">
        <p14:creationId xmlns:p14="http://schemas.microsoft.com/office/powerpoint/2010/main" val="201384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2151351812"/>
              </p:ext>
            </p:extLst>
          </p:nvPr>
        </p:nvGraphicFramePr>
        <p:xfrm>
          <a:off x="624254" y="105510"/>
          <a:ext cx="10559562" cy="6073111"/>
        </p:xfrm>
        <a:graphic>
          <a:graphicData uri="http://schemas.openxmlformats.org/drawingml/2006/table">
            <a:tbl>
              <a:tblPr firstRow="1" bandRow="1">
                <a:tableStyleId>{5C22544A-7EE6-4342-B048-85BDC9FD1C3A}</a:tableStyleId>
              </a:tblPr>
              <a:tblGrid>
                <a:gridCol w="3519854">
                  <a:extLst>
                    <a:ext uri="{9D8B030D-6E8A-4147-A177-3AD203B41FA5}">
                      <a16:colId xmlns:a16="http://schemas.microsoft.com/office/drawing/2014/main" val="1542287994"/>
                    </a:ext>
                  </a:extLst>
                </a:gridCol>
                <a:gridCol w="3064146">
                  <a:extLst>
                    <a:ext uri="{9D8B030D-6E8A-4147-A177-3AD203B41FA5}">
                      <a16:colId xmlns:a16="http://schemas.microsoft.com/office/drawing/2014/main" val="150320552"/>
                    </a:ext>
                  </a:extLst>
                </a:gridCol>
                <a:gridCol w="3975562">
                  <a:extLst>
                    <a:ext uri="{9D8B030D-6E8A-4147-A177-3AD203B41FA5}">
                      <a16:colId xmlns:a16="http://schemas.microsoft.com/office/drawing/2014/main" val="3890379781"/>
                    </a:ext>
                  </a:extLst>
                </a:gridCol>
              </a:tblGrid>
              <a:tr h="912377">
                <a:tc>
                  <a:txBody>
                    <a:bodyPr/>
                    <a:lstStyle/>
                    <a:p>
                      <a:pPr algn="ctr"/>
                      <a:r>
                        <a:rPr lang="en-GB" sz="2400" dirty="0"/>
                        <a:t>SUBJECT</a:t>
                      </a:r>
                    </a:p>
                  </a:txBody>
                  <a:tcPr/>
                </a:tc>
                <a:tc>
                  <a:txBody>
                    <a:bodyPr/>
                    <a:lstStyle/>
                    <a:p>
                      <a:pPr algn="ctr"/>
                      <a:r>
                        <a:rPr lang="en-GB" sz="2400" dirty="0"/>
                        <a:t>DECEMBER GRADE</a:t>
                      </a:r>
                    </a:p>
                  </a:txBody>
                  <a:tcPr/>
                </a:tc>
                <a:tc>
                  <a:txBody>
                    <a:bodyPr/>
                    <a:lstStyle/>
                    <a:p>
                      <a:pPr algn="ctr"/>
                      <a:r>
                        <a:rPr lang="en-GB" sz="2400" dirty="0"/>
                        <a:t>MINIMUM EXPECTED GRADE</a:t>
                      </a:r>
                    </a:p>
                  </a:txBody>
                  <a:tcPr/>
                </a:tc>
                <a:extLst>
                  <a:ext uri="{0D108BD9-81ED-4DB2-BD59-A6C34878D82A}">
                    <a16:rowId xmlns:a16="http://schemas.microsoft.com/office/drawing/2014/main" val="3167699583"/>
                  </a:ext>
                </a:extLst>
              </a:tr>
              <a:tr h="618061">
                <a:tc>
                  <a:txBody>
                    <a:bodyPr/>
                    <a:lstStyle/>
                    <a:p>
                      <a:pPr algn="ctr"/>
                      <a:r>
                        <a:rPr lang="en-GB" sz="2800" dirty="0"/>
                        <a:t>BUSINESS</a:t>
                      </a:r>
                    </a:p>
                  </a:txBody>
                  <a:tcPr/>
                </a:tc>
                <a:tc>
                  <a:txBody>
                    <a:bodyPr/>
                    <a:lstStyle/>
                    <a:p>
                      <a:pPr algn="ctr"/>
                      <a:r>
                        <a:rPr lang="en-GB" sz="3600" dirty="0"/>
                        <a:t>L1 PASS</a:t>
                      </a:r>
                    </a:p>
                  </a:txBody>
                  <a:tcPr/>
                </a:tc>
                <a:tc>
                  <a:txBody>
                    <a:bodyPr/>
                    <a:lstStyle/>
                    <a:p>
                      <a:pPr algn="ctr"/>
                      <a:r>
                        <a:rPr lang="en-GB" sz="3600" dirty="0"/>
                        <a:t>L2 MERIT</a:t>
                      </a:r>
                    </a:p>
                  </a:txBody>
                  <a:tcPr/>
                </a:tc>
                <a:extLst>
                  <a:ext uri="{0D108BD9-81ED-4DB2-BD59-A6C34878D82A}">
                    <a16:rowId xmlns:a16="http://schemas.microsoft.com/office/drawing/2014/main" val="2406625060"/>
                  </a:ext>
                </a:extLst>
              </a:tr>
              <a:tr h="618061">
                <a:tc>
                  <a:txBody>
                    <a:bodyPr/>
                    <a:lstStyle/>
                    <a:p>
                      <a:pPr algn="ctr"/>
                      <a:r>
                        <a:rPr lang="en-GB" sz="2800" dirty="0"/>
                        <a:t>DT</a:t>
                      </a:r>
                    </a:p>
                  </a:txBody>
                  <a:tcPr/>
                </a:tc>
                <a:tc>
                  <a:txBody>
                    <a:bodyPr/>
                    <a:lstStyle/>
                    <a:p>
                      <a:pPr algn="ctr"/>
                      <a:r>
                        <a:rPr lang="en-GB" sz="3600" dirty="0"/>
                        <a:t>L1 MERIT</a:t>
                      </a:r>
                    </a:p>
                  </a:txBody>
                  <a:tcPr/>
                </a:tc>
                <a:tc>
                  <a:txBody>
                    <a:bodyPr/>
                    <a:lstStyle/>
                    <a:p>
                      <a:pPr algn="ctr"/>
                      <a:r>
                        <a:rPr lang="en-GB" sz="3600" dirty="0"/>
                        <a:t>L2 MERIT</a:t>
                      </a:r>
                    </a:p>
                  </a:txBody>
                  <a:tcPr/>
                </a:tc>
                <a:extLst>
                  <a:ext uri="{0D108BD9-81ED-4DB2-BD59-A6C34878D82A}">
                    <a16:rowId xmlns:a16="http://schemas.microsoft.com/office/drawing/2014/main" val="3460389275"/>
                  </a:ext>
                </a:extLst>
              </a:tr>
              <a:tr h="618061">
                <a:tc>
                  <a:txBody>
                    <a:bodyPr/>
                    <a:lstStyle/>
                    <a:p>
                      <a:pPr algn="ctr"/>
                      <a:r>
                        <a:rPr lang="en-GB" sz="2800" dirty="0"/>
                        <a:t>ENGLISH LANGUAGE</a:t>
                      </a:r>
                    </a:p>
                  </a:txBody>
                  <a:tcPr/>
                </a:tc>
                <a:tc>
                  <a:txBody>
                    <a:bodyPr/>
                    <a:lstStyle/>
                    <a:p>
                      <a:pPr algn="ctr"/>
                      <a:r>
                        <a:rPr lang="en-GB" sz="3600" dirty="0"/>
                        <a:t>2</a:t>
                      </a:r>
                    </a:p>
                  </a:txBody>
                  <a:tcPr/>
                </a:tc>
                <a:tc>
                  <a:txBody>
                    <a:bodyPr/>
                    <a:lstStyle/>
                    <a:p>
                      <a:pPr algn="ctr"/>
                      <a:r>
                        <a:rPr lang="en-GB" sz="3600" dirty="0"/>
                        <a:t>4</a:t>
                      </a:r>
                    </a:p>
                  </a:txBody>
                  <a:tcPr/>
                </a:tc>
                <a:extLst>
                  <a:ext uri="{0D108BD9-81ED-4DB2-BD59-A6C34878D82A}">
                    <a16:rowId xmlns:a16="http://schemas.microsoft.com/office/drawing/2014/main" val="4089271823"/>
                  </a:ext>
                </a:extLst>
              </a:tr>
              <a:tr h="641887">
                <a:tc>
                  <a:txBody>
                    <a:bodyPr/>
                    <a:lstStyle/>
                    <a:p>
                      <a:pPr algn="ctr"/>
                      <a:r>
                        <a:rPr lang="en-GB" sz="2800" dirty="0"/>
                        <a:t>ENGLISH LITERATURE</a:t>
                      </a:r>
                    </a:p>
                  </a:txBody>
                  <a:tcPr/>
                </a:tc>
                <a:tc>
                  <a:txBody>
                    <a:bodyPr/>
                    <a:lstStyle/>
                    <a:p>
                      <a:pPr algn="ctr"/>
                      <a:r>
                        <a:rPr lang="en-GB" sz="3600" dirty="0"/>
                        <a:t>2</a:t>
                      </a:r>
                    </a:p>
                  </a:txBody>
                  <a:tcPr/>
                </a:tc>
                <a:tc>
                  <a:txBody>
                    <a:bodyPr/>
                    <a:lstStyle/>
                    <a:p>
                      <a:pPr algn="ctr"/>
                      <a:r>
                        <a:rPr lang="en-GB" sz="3600" dirty="0"/>
                        <a:t>4</a:t>
                      </a:r>
                    </a:p>
                  </a:txBody>
                  <a:tcPr/>
                </a:tc>
                <a:extLst>
                  <a:ext uri="{0D108BD9-81ED-4DB2-BD59-A6C34878D82A}">
                    <a16:rowId xmlns:a16="http://schemas.microsoft.com/office/drawing/2014/main" val="2583028821"/>
                  </a:ext>
                </a:extLst>
              </a:tr>
              <a:tr h="678367">
                <a:tc>
                  <a:txBody>
                    <a:bodyPr/>
                    <a:lstStyle/>
                    <a:p>
                      <a:pPr algn="ctr"/>
                      <a:r>
                        <a:rPr lang="en-GB" sz="2800" dirty="0"/>
                        <a:t>FRENCH</a:t>
                      </a:r>
                    </a:p>
                  </a:txBody>
                  <a:tcPr/>
                </a:tc>
                <a:tc>
                  <a:txBody>
                    <a:bodyPr/>
                    <a:lstStyle/>
                    <a:p>
                      <a:pPr algn="ctr"/>
                      <a:r>
                        <a:rPr lang="en-GB" sz="3600" dirty="0"/>
                        <a:t>U</a:t>
                      </a:r>
                    </a:p>
                  </a:txBody>
                  <a:tcPr/>
                </a:tc>
                <a:tc>
                  <a:txBody>
                    <a:bodyPr/>
                    <a:lstStyle/>
                    <a:p>
                      <a:pPr algn="ctr"/>
                      <a:r>
                        <a:rPr lang="en-GB" sz="3600" dirty="0"/>
                        <a:t>4</a:t>
                      </a:r>
                    </a:p>
                  </a:txBody>
                  <a:tcPr/>
                </a:tc>
                <a:extLst>
                  <a:ext uri="{0D108BD9-81ED-4DB2-BD59-A6C34878D82A}">
                    <a16:rowId xmlns:a16="http://schemas.microsoft.com/office/drawing/2014/main" val="3752369192"/>
                  </a:ext>
                </a:extLst>
              </a:tr>
              <a:tr h="618061">
                <a:tc>
                  <a:txBody>
                    <a:bodyPr/>
                    <a:lstStyle/>
                    <a:p>
                      <a:pPr algn="ctr"/>
                      <a:r>
                        <a:rPr lang="en-GB" sz="2800" dirty="0"/>
                        <a:t>GEOGRAPHY</a:t>
                      </a:r>
                    </a:p>
                  </a:txBody>
                  <a:tcPr/>
                </a:tc>
                <a:tc>
                  <a:txBody>
                    <a:bodyPr/>
                    <a:lstStyle/>
                    <a:p>
                      <a:pPr algn="ctr"/>
                      <a:r>
                        <a:rPr lang="en-GB" sz="3600" dirty="0"/>
                        <a:t>2</a:t>
                      </a:r>
                    </a:p>
                  </a:txBody>
                  <a:tcPr/>
                </a:tc>
                <a:tc>
                  <a:txBody>
                    <a:bodyPr/>
                    <a:lstStyle/>
                    <a:p>
                      <a:pPr algn="ctr"/>
                      <a:r>
                        <a:rPr lang="en-GB" sz="3600" dirty="0"/>
                        <a:t>4</a:t>
                      </a:r>
                    </a:p>
                  </a:txBody>
                  <a:tcPr/>
                </a:tc>
                <a:extLst>
                  <a:ext uri="{0D108BD9-81ED-4DB2-BD59-A6C34878D82A}">
                    <a16:rowId xmlns:a16="http://schemas.microsoft.com/office/drawing/2014/main" val="1737859690"/>
                  </a:ext>
                </a:extLst>
              </a:tr>
              <a:tr h="618061">
                <a:tc>
                  <a:txBody>
                    <a:bodyPr/>
                    <a:lstStyle/>
                    <a:p>
                      <a:pPr algn="ctr"/>
                      <a:r>
                        <a:rPr lang="en-GB" sz="2800" dirty="0"/>
                        <a:t>MATHS</a:t>
                      </a:r>
                    </a:p>
                  </a:txBody>
                  <a:tcPr/>
                </a:tc>
                <a:tc>
                  <a:txBody>
                    <a:bodyPr/>
                    <a:lstStyle/>
                    <a:p>
                      <a:pPr algn="ctr"/>
                      <a:r>
                        <a:rPr lang="en-GB" sz="3600" dirty="0"/>
                        <a:t>1</a:t>
                      </a:r>
                    </a:p>
                  </a:txBody>
                  <a:tcPr/>
                </a:tc>
                <a:tc>
                  <a:txBody>
                    <a:bodyPr/>
                    <a:lstStyle/>
                    <a:p>
                      <a:pPr algn="ctr"/>
                      <a:r>
                        <a:rPr lang="en-GB" sz="3600" dirty="0"/>
                        <a:t>4</a:t>
                      </a:r>
                    </a:p>
                  </a:txBody>
                  <a:tcPr/>
                </a:tc>
                <a:extLst>
                  <a:ext uri="{0D108BD9-81ED-4DB2-BD59-A6C34878D82A}">
                    <a16:rowId xmlns:a16="http://schemas.microsoft.com/office/drawing/2014/main" val="1656380047"/>
                  </a:ext>
                </a:extLst>
              </a:tr>
              <a:tr h="618061">
                <a:tc>
                  <a:txBody>
                    <a:bodyPr/>
                    <a:lstStyle/>
                    <a:p>
                      <a:pPr algn="ctr"/>
                      <a:r>
                        <a:rPr lang="en-GB" sz="2800" dirty="0"/>
                        <a:t>SCIENCE*</a:t>
                      </a:r>
                    </a:p>
                  </a:txBody>
                  <a:tcPr/>
                </a:tc>
                <a:tc>
                  <a:txBody>
                    <a:bodyPr/>
                    <a:lstStyle/>
                    <a:p>
                      <a:pPr algn="ctr"/>
                      <a:r>
                        <a:rPr lang="en-GB" sz="3600" dirty="0"/>
                        <a:t>2-1</a:t>
                      </a:r>
                    </a:p>
                  </a:txBody>
                  <a:tcPr/>
                </a:tc>
                <a:tc>
                  <a:txBody>
                    <a:bodyPr/>
                    <a:lstStyle/>
                    <a:p>
                      <a:pPr algn="ctr"/>
                      <a:r>
                        <a:rPr lang="en-GB" sz="3600" dirty="0"/>
                        <a:t>4-4*</a:t>
                      </a:r>
                    </a:p>
                  </a:txBody>
                  <a:tcPr/>
                </a:tc>
                <a:extLst>
                  <a:ext uri="{0D108BD9-81ED-4DB2-BD59-A6C34878D82A}">
                    <a16:rowId xmlns:a16="http://schemas.microsoft.com/office/drawing/2014/main" val="1029460300"/>
                  </a:ext>
                </a:extLst>
              </a:tr>
            </a:tbl>
          </a:graphicData>
        </a:graphic>
      </p:graphicFrame>
    </p:spTree>
    <p:extLst>
      <p:ext uri="{BB962C8B-B14F-4D97-AF65-F5344CB8AC3E}">
        <p14:creationId xmlns:p14="http://schemas.microsoft.com/office/powerpoint/2010/main" val="125296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25020600"/>
              </p:ext>
            </p:extLst>
          </p:nvPr>
        </p:nvGraphicFramePr>
        <p:xfrm>
          <a:off x="624254" y="105510"/>
          <a:ext cx="10559562" cy="6073111"/>
        </p:xfrm>
        <a:graphic>
          <a:graphicData uri="http://schemas.openxmlformats.org/drawingml/2006/table">
            <a:tbl>
              <a:tblPr firstRow="1" bandRow="1">
                <a:tableStyleId>{5C22544A-7EE6-4342-B048-85BDC9FD1C3A}</a:tableStyleId>
              </a:tblPr>
              <a:tblGrid>
                <a:gridCol w="3519854">
                  <a:extLst>
                    <a:ext uri="{9D8B030D-6E8A-4147-A177-3AD203B41FA5}">
                      <a16:colId xmlns:a16="http://schemas.microsoft.com/office/drawing/2014/main" val="1542287994"/>
                    </a:ext>
                  </a:extLst>
                </a:gridCol>
                <a:gridCol w="3064146">
                  <a:extLst>
                    <a:ext uri="{9D8B030D-6E8A-4147-A177-3AD203B41FA5}">
                      <a16:colId xmlns:a16="http://schemas.microsoft.com/office/drawing/2014/main" val="150320552"/>
                    </a:ext>
                  </a:extLst>
                </a:gridCol>
                <a:gridCol w="3975562">
                  <a:extLst>
                    <a:ext uri="{9D8B030D-6E8A-4147-A177-3AD203B41FA5}">
                      <a16:colId xmlns:a16="http://schemas.microsoft.com/office/drawing/2014/main" val="3890379781"/>
                    </a:ext>
                  </a:extLst>
                </a:gridCol>
              </a:tblGrid>
              <a:tr h="912377">
                <a:tc>
                  <a:txBody>
                    <a:bodyPr/>
                    <a:lstStyle/>
                    <a:p>
                      <a:pPr algn="ctr"/>
                      <a:r>
                        <a:rPr lang="en-GB" sz="2400" dirty="0"/>
                        <a:t>SUBJECT</a:t>
                      </a:r>
                    </a:p>
                  </a:txBody>
                  <a:tcPr/>
                </a:tc>
                <a:tc>
                  <a:txBody>
                    <a:bodyPr/>
                    <a:lstStyle/>
                    <a:p>
                      <a:pPr algn="ctr"/>
                      <a:r>
                        <a:rPr lang="en-GB" sz="2400" dirty="0"/>
                        <a:t>DECEMBER GRADE</a:t>
                      </a:r>
                    </a:p>
                  </a:txBody>
                  <a:tcPr/>
                </a:tc>
                <a:tc>
                  <a:txBody>
                    <a:bodyPr/>
                    <a:lstStyle/>
                    <a:p>
                      <a:pPr algn="ctr"/>
                      <a:r>
                        <a:rPr lang="en-GB" sz="2400" dirty="0"/>
                        <a:t>MINIMUM EXPECTED GRADE</a:t>
                      </a:r>
                    </a:p>
                  </a:txBody>
                  <a:tcPr/>
                </a:tc>
                <a:extLst>
                  <a:ext uri="{0D108BD9-81ED-4DB2-BD59-A6C34878D82A}">
                    <a16:rowId xmlns:a16="http://schemas.microsoft.com/office/drawing/2014/main" val="3167699583"/>
                  </a:ext>
                </a:extLst>
              </a:tr>
              <a:tr h="618061">
                <a:tc>
                  <a:txBody>
                    <a:bodyPr/>
                    <a:lstStyle/>
                    <a:p>
                      <a:pPr algn="ctr"/>
                      <a:r>
                        <a:rPr lang="en-GB" sz="2800" dirty="0"/>
                        <a:t>BUSINESS</a:t>
                      </a:r>
                    </a:p>
                  </a:txBody>
                  <a:tcPr/>
                </a:tc>
                <a:tc>
                  <a:txBody>
                    <a:bodyPr/>
                    <a:lstStyle/>
                    <a:p>
                      <a:pPr algn="ctr"/>
                      <a:r>
                        <a:rPr lang="en-GB" sz="3600" dirty="0"/>
                        <a:t>L1 MERIT</a:t>
                      </a:r>
                    </a:p>
                  </a:txBody>
                  <a:tcPr>
                    <a:solidFill>
                      <a:schemeClr val="accent3"/>
                    </a:solidFill>
                  </a:tcPr>
                </a:tc>
                <a:tc>
                  <a:txBody>
                    <a:bodyPr/>
                    <a:lstStyle/>
                    <a:p>
                      <a:pPr algn="ctr"/>
                      <a:r>
                        <a:rPr lang="en-GB" sz="3600" dirty="0"/>
                        <a:t>L2 MERIT</a:t>
                      </a:r>
                    </a:p>
                  </a:txBody>
                  <a:tcPr/>
                </a:tc>
                <a:extLst>
                  <a:ext uri="{0D108BD9-81ED-4DB2-BD59-A6C34878D82A}">
                    <a16:rowId xmlns:a16="http://schemas.microsoft.com/office/drawing/2014/main" val="2406625060"/>
                  </a:ext>
                </a:extLst>
              </a:tr>
              <a:tr h="618061">
                <a:tc>
                  <a:txBody>
                    <a:bodyPr/>
                    <a:lstStyle/>
                    <a:p>
                      <a:pPr algn="ctr"/>
                      <a:r>
                        <a:rPr lang="en-GB" sz="2800" dirty="0"/>
                        <a:t>DT</a:t>
                      </a:r>
                    </a:p>
                  </a:txBody>
                  <a:tcPr/>
                </a:tc>
                <a:tc>
                  <a:txBody>
                    <a:bodyPr/>
                    <a:lstStyle/>
                    <a:p>
                      <a:pPr algn="ctr"/>
                      <a:r>
                        <a:rPr lang="en-GB" sz="3600" dirty="0"/>
                        <a:t>L2 PASS</a:t>
                      </a:r>
                    </a:p>
                  </a:txBody>
                  <a:tcPr>
                    <a:solidFill>
                      <a:schemeClr val="accent3"/>
                    </a:solidFill>
                  </a:tcPr>
                </a:tc>
                <a:tc>
                  <a:txBody>
                    <a:bodyPr/>
                    <a:lstStyle/>
                    <a:p>
                      <a:pPr algn="ctr"/>
                      <a:r>
                        <a:rPr lang="en-GB" sz="3600" dirty="0"/>
                        <a:t>L2 MERIT</a:t>
                      </a:r>
                    </a:p>
                  </a:txBody>
                  <a:tcPr/>
                </a:tc>
                <a:extLst>
                  <a:ext uri="{0D108BD9-81ED-4DB2-BD59-A6C34878D82A}">
                    <a16:rowId xmlns:a16="http://schemas.microsoft.com/office/drawing/2014/main" val="3460389275"/>
                  </a:ext>
                </a:extLst>
              </a:tr>
              <a:tr h="618061">
                <a:tc>
                  <a:txBody>
                    <a:bodyPr/>
                    <a:lstStyle/>
                    <a:p>
                      <a:pPr algn="ctr"/>
                      <a:r>
                        <a:rPr lang="en-GB" sz="2800" dirty="0"/>
                        <a:t>ENGLISH LANGUAGE</a:t>
                      </a:r>
                    </a:p>
                  </a:txBody>
                  <a:tcPr/>
                </a:tc>
                <a:tc>
                  <a:txBody>
                    <a:bodyPr/>
                    <a:lstStyle/>
                    <a:p>
                      <a:pPr algn="ctr"/>
                      <a:r>
                        <a:rPr lang="en-GB" sz="3600" dirty="0"/>
                        <a:t>2</a:t>
                      </a:r>
                    </a:p>
                  </a:txBody>
                  <a:tcPr/>
                </a:tc>
                <a:tc>
                  <a:txBody>
                    <a:bodyPr/>
                    <a:lstStyle/>
                    <a:p>
                      <a:pPr algn="ctr"/>
                      <a:r>
                        <a:rPr lang="en-GB" sz="3600" dirty="0"/>
                        <a:t>4</a:t>
                      </a:r>
                    </a:p>
                  </a:txBody>
                  <a:tcPr/>
                </a:tc>
                <a:extLst>
                  <a:ext uri="{0D108BD9-81ED-4DB2-BD59-A6C34878D82A}">
                    <a16:rowId xmlns:a16="http://schemas.microsoft.com/office/drawing/2014/main" val="4089271823"/>
                  </a:ext>
                </a:extLst>
              </a:tr>
              <a:tr h="641887">
                <a:tc>
                  <a:txBody>
                    <a:bodyPr/>
                    <a:lstStyle/>
                    <a:p>
                      <a:pPr algn="ctr"/>
                      <a:r>
                        <a:rPr lang="en-GB" sz="2800" dirty="0"/>
                        <a:t>ENGLISH LITERATURE</a:t>
                      </a:r>
                    </a:p>
                  </a:txBody>
                  <a:tcPr/>
                </a:tc>
                <a:tc>
                  <a:txBody>
                    <a:bodyPr/>
                    <a:lstStyle/>
                    <a:p>
                      <a:pPr algn="ctr"/>
                      <a:r>
                        <a:rPr lang="en-GB" sz="3600" dirty="0"/>
                        <a:t>2</a:t>
                      </a:r>
                    </a:p>
                  </a:txBody>
                  <a:tcPr/>
                </a:tc>
                <a:tc>
                  <a:txBody>
                    <a:bodyPr/>
                    <a:lstStyle/>
                    <a:p>
                      <a:pPr algn="ctr"/>
                      <a:r>
                        <a:rPr lang="en-GB" sz="3600" dirty="0"/>
                        <a:t>4</a:t>
                      </a:r>
                    </a:p>
                  </a:txBody>
                  <a:tcPr/>
                </a:tc>
                <a:extLst>
                  <a:ext uri="{0D108BD9-81ED-4DB2-BD59-A6C34878D82A}">
                    <a16:rowId xmlns:a16="http://schemas.microsoft.com/office/drawing/2014/main" val="2583028821"/>
                  </a:ext>
                </a:extLst>
              </a:tr>
              <a:tr h="678367">
                <a:tc>
                  <a:txBody>
                    <a:bodyPr/>
                    <a:lstStyle/>
                    <a:p>
                      <a:pPr algn="ctr"/>
                      <a:r>
                        <a:rPr lang="en-GB" sz="2800" dirty="0"/>
                        <a:t>FRENCH</a:t>
                      </a:r>
                    </a:p>
                  </a:txBody>
                  <a:tcPr/>
                </a:tc>
                <a:tc>
                  <a:txBody>
                    <a:bodyPr/>
                    <a:lstStyle/>
                    <a:p>
                      <a:pPr algn="ctr"/>
                      <a:r>
                        <a:rPr lang="en-GB" sz="3600" dirty="0"/>
                        <a:t>2</a:t>
                      </a:r>
                    </a:p>
                  </a:txBody>
                  <a:tcPr>
                    <a:solidFill>
                      <a:schemeClr val="accent3"/>
                    </a:solidFill>
                  </a:tcPr>
                </a:tc>
                <a:tc>
                  <a:txBody>
                    <a:bodyPr/>
                    <a:lstStyle/>
                    <a:p>
                      <a:pPr algn="ctr"/>
                      <a:r>
                        <a:rPr lang="en-GB" sz="3600" dirty="0"/>
                        <a:t>4</a:t>
                      </a:r>
                    </a:p>
                  </a:txBody>
                  <a:tcPr/>
                </a:tc>
                <a:extLst>
                  <a:ext uri="{0D108BD9-81ED-4DB2-BD59-A6C34878D82A}">
                    <a16:rowId xmlns:a16="http://schemas.microsoft.com/office/drawing/2014/main" val="3752369192"/>
                  </a:ext>
                </a:extLst>
              </a:tr>
              <a:tr h="618061">
                <a:tc>
                  <a:txBody>
                    <a:bodyPr/>
                    <a:lstStyle/>
                    <a:p>
                      <a:pPr algn="ctr"/>
                      <a:r>
                        <a:rPr lang="en-GB" sz="2800" dirty="0"/>
                        <a:t>GEOGRAPHY</a:t>
                      </a:r>
                    </a:p>
                  </a:txBody>
                  <a:tcPr/>
                </a:tc>
                <a:tc>
                  <a:txBody>
                    <a:bodyPr/>
                    <a:lstStyle/>
                    <a:p>
                      <a:pPr algn="ctr"/>
                      <a:r>
                        <a:rPr lang="en-GB" sz="3600" dirty="0"/>
                        <a:t>2</a:t>
                      </a:r>
                    </a:p>
                  </a:txBody>
                  <a:tcPr/>
                </a:tc>
                <a:tc>
                  <a:txBody>
                    <a:bodyPr/>
                    <a:lstStyle/>
                    <a:p>
                      <a:pPr algn="ctr"/>
                      <a:r>
                        <a:rPr lang="en-GB" sz="3600" dirty="0"/>
                        <a:t>4</a:t>
                      </a:r>
                    </a:p>
                  </a:txBody>
                  <a:tcPr/>
                </a:tc>
                <a:extLst>
                  <a:ext uri="{0D108BD9-81ED-4DB2-BD59-A6C34878D82A}">
                    <a16:rowId xmlns:a16="http://schemas.microsoft.com/office/drawing/2014/main" val="1737859690"/>
                  </a:ext>
                </a:extLst>
              </a:tr>
              <a:tr h="618061">
                <a:tc>
                  <a:txBody>
                    <a:bodyPr/>
                    <a:lstStyle/>
                    <a:p>
                      <a:pPr algn="ctr"/>
                      <a:r>
                        <a:rPr lang="en-GB" sz="2800" dirty="0"/>
                        <a:t>MATHS</a:t>
                      </a:r>
                    </a:p>
                  </a:txBody>
                  <a:tcPr/>
                </a:tc>
                <a:tc>
                  <a:txBody>
                    <a:bodyPr/>
                    <a:lstStyle/>
                    <a:p>
                      <a:pPr algn="ctr"/>
                      <a:r>
                        <a:rPr lang="en-GB" sz="3600" dirty="0"/>
                        <a:t>1</a:t>
                      </a:r>
                    </a:p>
                  </a:txBody>
                  <a:tcPr>
                    <a:solidFill>
                      <a:srgbClr val="FF0000"/>
                    </a:solidFill>
                  </a:tcPr>
                </a:tc>
                <a:tc>
                  <a:txBody>
                    <a:bodyPr/>
                    <a:lstStyle/>
                    <a:p>
                      <a:pPr algn="ctr"/>
                      <a:r>
                        <a:rPr lang="en-GB" sz="3600" dirty="0"/>
                        <a:t>4</a:t>
                      </a:r>
                    </a:p>
                  </a:txBody>
                  <a:tcPr/>
                </a:tc>
                <a:extLst>
                  <a:ext uri="{0D108BD9-81ED-4DB2-BD59-A6C34878D82A}">
                    <a16:rowId xmlns:a16="http://schemas.microsoft.com/office/drawing/2014/main" val="1656380047"/>
                  </a:ext>
                </a:extLst>
              </a:tr>
              <a:tr h="618061">
                <a:tc>
                  <a:txBody>
                    <a:bodyPr/>
                    <a:lstStyle/>
                    <a:p>
                      <a:pPr algn="ctr"/>
                      <a:r>
                        <a:rPr lang="en-GB" sz="2800" dirty="0"/>
                        <a:t>SCIENCE*</a:t>
                      </a:r>
                    </a:p>
                  </a:txBody>
                  <a:tcPr/>
                </a:tc>
                <a:tc>
                  <a:txBody>
                    <a:bodyPr/>
                    <a:lstStyle/>
                    <a:p>
                      <a:pPr algn="ctr"/>
                      <a:r>
                        <a:rPr lang="en-GB" sz="3600" dirty="0"/>
                        <a:t>3-2</a:t>
                      </a:r>
                    </a:p>
                  </a:txBody>
                  <a:tcPr>
                    <a:solidFill>
                      <a:schemeClr val="accent3"/>
                    </a:solidFill>
                  </a:tcPr>
                </a:tc>
                <a:tc>
                  <a:txBody>
                    <a:bodyPr/>
                    <a:lstStyle/>
                    <a:p>
                      <a:pPr algn="ctr"/>
                      <a:r>
                        <a:rPr lang="en-GB" sz="3600" dirty="0"/>
                        <a:t>4-4*</a:t>
                      </a:r>
                    </a:p>
                  </a:txBody>
                  <a:tcPr/>
                </a:tc>
                <a:extLst>
                  <a:ext uri="{0D108BD9-81ED-4DB2-BD59-A6C34878D82A}">
                    <a16:rowId xmlns:a16="http://schemas.microsoft.com/office/drawing/2014/main" val="1029460300"/>
                  </a:ext>
                </a:extLst>
              </a:tr>
            </a:tbl>
          </a:graphicData>
        </a:graphic>
      </p:graphicFrame>
    </p:spTree>
    <p:extLst>
      <p:ext uri="{BB962C8B-B14F-4D97-AF65-F5344CB8AC3E}">
        <p14:creationId xmlns:p14="http://schemas.microsoft.com/office/powerpoint/2010/main" val="303588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0F27C-9891-4447-8D48-F4D95349A68E}"/>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What’s the process for additional support in the lessons where students are not at grade 4?</a:t>
            </a:r>
            <a:endParaRPr lang="en-GB" dirty="0"/>
          </a:p>
        </p:txBody>
      </p:sp>
      <p:sp>
        <p:nvSpPr>
          <p:cNvPr id="3" name="Content Placeholder 2">
            <a:extLst>
              <a:ext uri="{FF2B5EF4-FFF2-40B4-BE49-F238E27FC236}">
                <a16:creationId xmlns:a16="http://schemas.microsoft.com/office/drawing/2014/main" id="{EFDCD400-6E6F-4B88-B3D6-6C00E98CA800}"/>
              </a:ext>
            </a:extLst>
          </p:cNvPr>
          <p:cNvSpPr>
            <a:spLocks noGrp="1"/>
          </p:cNvSpPr>
          <p:nvPr>
            <p:ph sz="quarter" idx="13"/>
          </p:nvPr>
        </p:nvSpPr>
        <p:spPr/>
        <p:txBody>
          <a:bodyPr>
            <a:noAutofit/>
          </a:bodyPr>
          <a:lstStyle/>
          <a:p>
            <a:r>
              <a:rPr lang="en-GB" sz="2800" dirty="0"/>
              <a:t>After each exam series (including year 10) I look at each students grade in each subject to identify underperformance – this information will be shared with departments, students and parents</a:t>
            </a:r>
          </a:p>
          <a:p>
            <a:r>
              <a:rPr lang="en-GB" sz="2800" dirty="0"/>
              <a:t>This is not just for students not on track to get a ‘4’ but for all students who look like they might not hit their meg targets</a:t>
            </a:r>
          </a:p>
          <a:p>
            <a:r>
              <a:rPr lang="en-GB" sz="2800" dirty="0"/>
              <a:t>Tuition is available and will start in </a:t>
            </a:r>
            <a:r>
              <a:rPr lang="en-GB" sz="2800" dirty="0" err="1"/>
              <a:t>october</a:t>
            </a:r>
            <a:endParaRPr lang="en-GB" sz="2800" dirty="0"/>
          </a:p>
        </p:txBody>
      </p:sp>
    </p:spTree>
    <p:extLst>
      <p:ext uri="{BB962C8B-B14F-4D97-AF65-F5344CB8AC3E}">
        <p14:creationId xmlns:p14="http://schemas.microsoft.com/office/powerpoint/2010/main" val="5633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ED39-5C36-4C45-85FF-7A86A9C48806}"/>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how </a:t>
            </a:r>
            <a:r>
              <a:rPr lang="en-GB" dirty="0">
                <a:solidFill>
                  <a:srgbClr val="212121"/>
                </a:solidFill>
                <a:latin typeface="Segoe UI" panose="020B0502040204020203" pitchFamily="34" charset="0"/>
              </a:rPr>
              <a:t>do you </a:t>
            </a:r>
            <a:r>
              <a:rPr lang="en-GB" b="0" i="0" dirty="0">
                <a:solidFill>
                  <a:srgbClr val="212121"/>
                </a:solidFill>
                <a:effectLst/>
                <a:latin typeface="Segoe UI" panose="020B0502040204020203" pitchFamily="34" charset="0"/>
              </a:rPr>
              <a:t>support children with SEN/MH with the pressures of GCSEs and revising.</a:t>
            </a:r>
            <a:endParaRPr lang="en-GB" dirty="0"/>
          </a:p>
        </p:txBody>
      </p:sp>
      <p:sp>
        <p:nvSpPr>
          <p:cNvPr id="3" name="Content Placeholder 2">
            <a:extLst>
              <a:ext uri="{FF2B5EF4-FFF2-40B4-BE49-F238E27FC236}">
                <a16:creationId xmlns:a16="http://schemas.microsoft.com/office/drawing/2014/main" id="{AB0E1FA0-A7D2-4EAD-9368-4B38685D33E8}"/>
              </a:ext>
            </a:extLst>
          </p:cNvPr>
          <p:cNvSpPr>
            <a:spLocks noGrp="1"/>
          </p:cNvSpPr>
          <p:nvPr>
            <p:ph sz="quarter" idx="13"/>
          </p:nvPr>
        </p:nvSpPr>
        <p:spPr/>
        <p:txBody>
          <a:bodyPr>
            <a:normAutofit fontScale="92500" lnSpcReduction="10000"/>
          </a:bodyPr>
          <a:lstStyle/>
          <a:p>
            <a:r>
              <a:rPr lang="en-GB" sz="2800" dirty="0"/>
              <a:t>Students with </a:t>
            </a:r>
            <a:r>
              <a:rPr lang="en-GB" sz="2800" dirty="0" err="1"/>
              <a:t>sen</a:t>
            </a:r>
            <a:r>
              <a:rPr lang="en-GB" sz="2800" dirty="0"/>
              <a:t> needs perform very well typically. Last year students with an </a:t>
            </a:r>
            <a:r>
              <a:rPr lang="en-GB" sz="2800" dirty="0" err="1"/>
              <a:t>ehcp</a:t>
            </a:r>
            <a:r>
              <a:rPr lang="en-GB" sz="2800" dirty="0"/>
              <a:t> had a progress 8 score of -0.08 (0 is expected progress)</a:t>
            </a:r>
          </a:p>
          <a:p>
            <a:r>
              <a:rPr lang="en-GB" sz="2800" dirty="0"/>
              <a:t>Students with </a:t>
            </a:r>
            <a:r>
              <a:rPr lang="en-GB" sz="2800" dirty="0" err="1"/>
              <a:t>semh</a:t>
            </a:r>
            <a:r>
              <a:rPr lang="en-GB" sz="2800" dirty="0"/>
              <a:t> needs are supported in school by the safeguarding team, </a:t>
            </a:r>
            <a:r>
              <a:rPr lang="en-GB" sz="2800" dirty="0" err="1"/>
              <a:t>semh</a:t>
            </a:r>
            <a:r>
              <a:rPr lang="en-GB" sz="2800" dirty="0"/>
              <a:t> lead, year 11 academic mentor and the </a:t>
            </a:r>
            <a:r>
              <a:rPr lang="en-GB" sz="2800" dirty="0" err="1"/>
              <a:t>sen</a:t>
            </a:r>
            <a:r>
              <a:rPr lang="en-GB" sz="2800" dirty="0"/>
              <a:t> team. Students with </a:t>
            </a:r>
            <a:r>
              <a:rPr lang="en-GB" sz="2800" dirty="0" err="1"/>
              <a:t>semh</a:t>
            </a:r>
            <a:r>
              <a:rPr lang="en-GB" sz="2800" dirty="0"/>
              <a:t> needs or mental health issues performed well last year if their attendance was above 90%</a:t>
            </a:r>
          </a:p>
        </p:txBody>
      </p:sp>
    </p:spTree>
    <p:extLst>
      <p:ext uri="{BB962C8B-B14F-4D97-AF65-F5344CB8AC3E}">
        <p14:creationId xmlns:p14="http://schemas.microsoft.com/office/powerpoint/2010/main" val="6202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0F0A-5567-4A40-B619-5DA8A66B02BC}"/>
              </a:ext>
            </a:extLst>
          </p:cNvPr>
          <p:cNvSpPr>
            <a:spLocks noGrp="1"/>
          </p:cNvSpPr>
          <p:nvPr>
            <p:ph type="title"/>
          </p:nvPr>
        </p:nvSpPr>
        <p:spPr>
          <a:xfrm>
            <a:off x="913775" y="360727"/>
            <a:ext cx="10364451" cy="1853967"/>
          </a:xfrm>
          <a:solidFill>
            <a:schemeClr val="bg1"/>
          </a:solidFill>
        </p:spPr>
        <p:txBody>
          <a:bodyPr>
            <a:normAutofit fontScale="90000"/>
          </a:bodyPr>
          <a:lstStyle/>
          <a:p>
            <a:r>
              <a:rPr lang="en-GB" b="0" i="0" dirty="0">
                <a:solidFill>
                  <a:srgbClr val="212121"/>
                </a:solidFill>
                <a:effectLst/>
                <a:latin typeface="Segoe UI" panose="020B0502040204020203" pitchFamily="34" charset="0"/>
              </a:rPr>
              <a:t>Can you get GCSE results by email? We are on holiday at the time of the results so cannot attend the school &amp; if posted, we won't receive them until we return.</a:t>
            </a:r>
            <a:endParaRPr lang="en-GB" dirty="0"/>
          </a:p>
        </p:txBody>
      </p:sp>
      <p:sp>
        <p:nvSpPr>
          <p:cNvPr id="3" name="Content Placeholder 2">
            <a:extLst>
              <a:ext uri="{FF2B5EF4-FFF2-40B4-BE49-F238E27FC236}">
                <a16:creationId xmlns:a16="http://schemas.microsoft.com/office/drawing/2014/main" id="{102229F1-616D-4221-A8FB-D412AF52294D}"/>
              </a:ext>
            </a:extLst>
          </p:cNvPr>
          <p:cNvSpPr>
            <a:spLocks noGrp="1"/>
          </p:cNvSpPr>
          <p:nvPr>
            <p:ph sz="quarter" idx="13"/>
          </p:nvPr>
        </p:nvSpPr>
        <p:spPr/>
        <p:txBody>
          <a:bodyPr>
            <a:noAutofit/>
          </a:bodyPr>
          <a:lstStyle/>
          <a:p>
            <a:r>
              <a:rPr lang="en-GB" sz="2800" dirty="0"/>
              <a:t>Many families are often on holiday for results day don’t worry</a:t>
            </a:r>
          </a:p>
          <a:p>
            <a:r>
              <a:rPr lang="en-GB" sz="2800" dirty="0"/>
              <a:t>You must write in to school and nominate someone to collect the results on the day (family member, friend, other student etc) who can then share the results with you immediately</a:t>
            </a:r>
          </a:p>
          <a:p>
            <a:r>
              <a:rPr lang="en-GB" sz="2800" dirty="0"/>
              <a:t>This person must bring photo ID on the day of collection</a:t>
            </a:r>
          </a:p>
        </p:txBody>
      </p:sp>
    </p:spTree>
    <p:extLst>
      <p:ext uri="{BB962C8B-B14F-4D97-AF65-F5344CB8AC3E}">
        <p14:creationId xmlns:p14="http://schemas.microsoft.com/office/powerpoint/2010/main" val="41476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19B3-CB4D-4935-A605-BD688B5D8648}"/>
              </a:ext>
            </a:extLst>
          </p:cNvPr>
          <p:cNvSpPr>
            <a:spLocks noGrp="1"/>
          </p:cNvSpPr>
          <p:nvPr>
            <p:ph type="title"/>
          </p:nvPr>
        </p:nvSpPr>
        <p:spPr>
          <a:xfrm>
            <a:off x="913149" y="0"/>
            <a:ext cx="10364451" cy="6929305"/>
          </a:xfrm>
          <a:solidFill>
            <a:schemeClr val="bg1"/>
          </a:solidFill>
        </p:spPr>
        <p:txBody>
          <a:bodyPr>
            <a:normAutofit fontScale="90000"/>
          </a:bodyPr>
          <a:lstStyle/>
          <a:p>
            <a:pPr algn="l"/>
            <a:br>
              <a:rPr lang="en-GB" dirty="0">
                <a:effectLst/>
              </a:rPr>
            </a:br>
            <a:r>
              <a:rPr lang="en-GB" sz="3100" dirty="0">
                <a:effectLst/>
              </a:rPr>
              <a:t>Do the children get support with next steps after school?</a:t>
            </a:r>
            <a:br>
              <a:rPr lang="en-GB" sz="3100" dirty="0">
                <a:effectLst/>
              </a:rPr>
            </a:br>
            <a:br>
              <a:rPr lang="en-GB" sz="3100" dirty="0"/>
            </a:br>
            <a:r>
              <a:rPr lang="en-GB" sz="3100" dirty="0">
                <a:effectLst/>
              </a:rPr>
              <a:t>what help/ support is offered if the child has no idea on what to do after leaving school? </a:t>
            </a:r>
            <a:br>
              <a:rPr lang="en-GB" sz="3100" dirty="0">
                <a:effectLst/>
              </a:rPr>
            </a:br>
            <a:br>
              <a:rPr lang="en-GB" sz="3100" dirty="0">
                <a:effectLst/>
              </a:rPr>
            </a:br>
            <a:r>
              <a:rPr lang="en-GB" sz="3100" dirty="0">
                <a:effectLst/>
              </a:rPr>
              <a:t>If the child isn’t meeting their expected grades by year 11 - what is put in place to get them on track?</a:t>
            </a:r>
            <a:br>
              <a:rPr lang="en-GB" sz="3100" dirty="0">
                <a:effectLst/>
              </a:rPr>
            </a:br>
            <a:br>
              <a:rPr lang="en-GB" sz="3100" dirty="0">
                <a:effectLst/>
              </a:rPr>
            </a:br>
            <a:r>
              <a:rPr lang="en-GB" sz="3100" dirty="0">
                <a:effectLst/>
              </a:rPr>
              <a:t> It would be really helpful If teachers could send out a list of revision guides to buy for each subject?</a:t>
            </a:r>
            <a:br>
              <a:rPr lang="en-GB" sz="3100" dirty="0">
                <a:effectLst/>
              </a:rPr>
            </a:br>
            <a:r>
              <a:rPr lang="en-GB" sz="3100" dirty="0">
                <a:effectLst/>
              </a:rPr>
              <a:t> </a:t>
            </a:r>
            <a:br>
              <a:rPr lang="en-GB" sz="3100" dirty="0">
                <a:effectLst/>
              </a:rPr>
            </a:br>
            <a:r>
              <a:rPr lang="en-GB" sz="3100" dirty="0">
                <a:effectLst/>
              </a:rPr>
              <a:t>Should they be revising each night after school, or just weekends?</a:t>
            </a:r>
            <a:br>
              <a:rPr lang="en-GB" sz="3100" dirty="0">
                <a:effectLst/>
              </a:rPr>
            </a:br>
            <a:r>
              <a:rPr lang="en-GB" sz="3100" dirty="0">
                <a:effectLst/>
              </a:rPr>
              <a:t>  </a:t>
            </a:r>
            <a:br>
              <a:rPr lang="en-GB" sz="3100" dirty="0">
                <a:effectLst/>
              </a:rPr>
            </a:br>
            <a:r>
              <a:rPr lang="en-GB" sz="3100" dirty="0">
                <a:effectLst/>
              </a:rPr>
              <a:t>what’s the recommended amount of time they should spend revising over the week?</a:t>
            </a:r>
            <a:br>
              <a:rPr lang="en-GB" sz="3100" dirty="0">
                <a:effectLst/>
              </a:rPr>
            </a:br>
            <a:endParaRPr lang="en-GB" dirty="0"/>
          </a:p>
        </p:txBody>
      </p:sp>
      <p:sp>
        <p:nvSpPr>
          <p:cNvPr id="8" name="Content Placeholder 7">
            <a:extLst>
              <a:ext uri="{FF2B5EF4-FFF2-40B4-BE49-F238E27FC236}">
                <a16:creationId xmlns:a16="http://schemas.microsoft.com/office/drawing/2014/main" id="{C7A21048-4BB6-465D-B0E2-DD807120BC20}"/>
              </a:ext>
            </a:extLst>
          </p:cNvPr>
          <p:cNvSpPr>
            <a:spLocks noGrp="1"/>
          </p:cNvSpPr>
          <p:nvPr>
            <p:ph sz="quarter" idx="13"/>
          </p:nvPr>
        </p:nvSpPr>
        <p:spPr>
          <a:xfrm>
            <a:off x="913149" y="3113712"/>
            <a:ext cx="10363826" cy="3424107"/>
          </a:xfrm>
        </p:spPr>
        <p:txBody>
          <a:bodyPr/>
          <a:lstStyle/>
          <a:p>
            <a:endParaRPr lang="en-GB" dirty="0"/>
          </a:p>
          <a:p>
            <a:endParaRPr lang="en-GB" dirty="0"/>
          </a:p>
        </p:txBody>
      </p:sp>
    </p:spTree>
    <p:extLst>
      <p:ext uri="{BB962C8B-B14F-4D97-AF65-F5344CB8AC3E}">
        <p14:creationId xmlns:p14="http://schemas.microsoft.com/office/powerpoint/2010/main" val="315581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B657-459F-4850-9F6C-26057C9EBBFB}"/>
              </a:ext>
            </a:extLst>
          </p:cNvPr>
          <p:cNvSpPr>
            <a:spLocks noGrp="1"/>
          </p:cNvSpPr>
          <p:nvPr>
            <p:ph type="title"/>
          </p:nvPr>
        </p:nvSpPr>
        <p:spPr/>
        <p:txBody>
          <a:bodyPr/>
          <a:lstStyle/>
          <a:p>
            <a:r>
              <a:rPr lang="en-GB" dirty="0"/>
              <a:t>Questions to parents</a:t>
            </a:r>
          </a:p>
        </p:txBody>
      </p:sp>
      <p:pic>
        <p:nvPicPr>
          <p:cNvPr id="4" name="Content Placeholder 3">
            <a:extLst>
              <a:ext uri="{FF2B5EF4-FFF2-40B4-BE49-F238E27FC236}">
                <a16:creationId xmlns:a16="http://schemas.microsoft.com/office/drawing/2014/main" id="{3445258E-310A-43FC-A37A-26CAC7896FB1}"/>
              </a:ext>
            </a:extLst>
          </p:cNvPr>
          <p:cNvPicPr>
            <a:picLocks noGrp="1" noChangeAspect="1"/>
          </p:cNvPicPr>
          <p:nvPr>
            <p:ph sz="quarter" idx="13"/>
          </p:nvPr>
        </p:nvPicPr>
        <p:blipFill>
          <a:blip r:embed="rId2"/>
          <a:stretch>
            <a:fillRect/>
          </a:stretch>
        </p:blipFill>
        <p:spPr>
          <a:xfrm>
            <a:off x="4048125" y="2464594"/>
            <a:ext cx="4095750" cy="3228975"/>
          </a:xfrm>
          <a:prstGeom prst="rect">
            <a:avLst/>
          </a:prstGeom>
        </p:spPr>
      </p:pic>
    </p:spTree>
    <p:extLst>
      <p:ext uri="{BB962C8B-B14F-4D97-AF65-F5344CB8AC3E}">
        <p14:creationId xmlns:p14="http://schemas.microsoft.com/office/powerpoint/2010/main" val="128603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E0C2-62CF-4CD3-AD8A-2FDFD938E970}"/>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I would ask them about the stress that was caused by GCSE to their children.</a:t>
            </a:r>
            <a:endParaRPr lang="en-GB" dirty="0"/>
          </a:p>
        </p:txBody>
      </p:sp>
      <p:sp>
        <p:nvSpPr>
          <p:cNvPr id="3" name="Content Placeholder 2">
            <a:extLst>
              <a:ext uri="{FF2B5EF4-FFF2-40B4-BE49-F238E27FC236}">
                <a16:creationId xmlns:a16="http://schemas.microsoft.com/office/drawing/2014/main" id="{5899A413-6E0D-41A5-A7A3-94240D81402A}"/>
              </a:ext>
            </a:extLst>
          </p:cNvPr>
          <p:cNvSpPr>
            <a:spLocks noGrp="1"/>
          </p:cNvSpPr>
          <p:nvPr>
            <p:ph sz="quarter" idx="13"/>
          </p:nvPr>
        </p:nvSpPr>
        <p:spPr/>
        <p:txBody>
          <a:bodyPr>
            <a:noAutofit/>
          </a:bodyPr>
          <a:lstStyle/>
          <a:p>
            <a:r>
              <a:rPr lang="en-GB" sz="2200" dirty="0"/>
              <a:t>YOU KNOW YOUR CHILD BETTER THAN ANYBODY, KEEP A CLOSE EYE ON THEM. Remember a little stress is a good thing, it keeps us sharp. Too much can be a real problem, watch out for them withdrawing or snapping at things they wouldn’t normally</a:t>
            </a:r>
          </a:p>
          <a:p>
            <a:r>
              <a:rPr lang="en-GB" sz="2200" dirty="0"/>
              <a:t>Be ready for them to come home and sleep!! My lad comes in, snores in the front room, has tea then does some work later</a:t>
            </a:r>
          </a:p>
          <a:p>
            <a:r>
              <a:rPr lang="en-GB" sz="2200" dirty="0"/>
              <a:t>Make sure you keep in touch with school, I spoke with </a:t>
            </a:r>
            <a:r>
              <a:rPr lang="en-GB" sz="2200" dirty="0" err="1"/>
              <a:t>mr</a:t>
            </a:r>
            <a:r>
              <a:rPr lang="en-GB" sz="2200" dirty="0"/>
              <a:t> farrar several times this year about this very issue and he always managed to help calm my daughter down and offer advice. (he said exactly what I was saying but she actually listened to him!!)</a:t>
            </a:r>
          </a:p>
        </p:txBody>
      </p:sp>
    </p:spTree>
    <p:extLst>
      <p:ext uri="{BB962C8B-B14F-4D97-AF65-F5344CB8AC3E}">
        <p14:creationId xmlns:p14="http://schemas.microsoft.com/office/powerpoint/2010/main" val="5795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6AE0-8457-4458-AB82-5BABF2F47085}"/>
              </a:ext>
            </a:extLst>
          </p:cNvPr>
          <p:cNvSpPr>
            <a:spLocks noGrp="1"/>
          </p:cNvSpPr>
          <p:nvPr>
            <p:ph type="title"/>
          </p:nvPr>
        </p:nvSpPr>
        <p:spPr>
          <a:xfrm>
            <a:off x="913775" y="618517"/>
            <a:ext cx="10364451" cy="2359575"/>
          </a:xfrm>
          <a:solidFill>
            <a:schemeClr val="bg1"/>
          </a:solidFill>
        </p:spPr>
        <p:txBody>
          <a:bodyPr>
            <a:normAutofit fontScale="90000"/>
          </a:bodyPr>
          <a:lstStyle/>
          <a:p>
            <a:r>
              <a:rPr lang="en-GB" b="0" i="0" dirty="0">
                <a:solidFill>
                  <a:srgbClr val="212121"/>
                </a:solidFill>
                <a:effectLst/>
                <a:latin typeface="Segoe UI" panose="020B0502040204020203" pitchFamily="34" charset="0"/>
              </a:rPr>
              <a:t>What is your advice when your child seems like they are going to combust with the determination of revising to the point you know they aren't really taking anything in due to the flustered state they present</a:t>
            </a:r>
            <a:endParaRPr lang="en-GB" dirty="0"/>
          </a:p>
        </p:txBody>
      </p:sp>
      <p:sp>
        <p:nvSpPr>
          <p:cNvPr id="3" name="Content Placeholder 2">
            <a:extLst>
              <a:ext uri="{FF2B5EF4-FFF2-40B4-BE49-F238E27FC236}">
                <a16:creationId xmlns:a16="http://schemas.microsoft.com/office/drawing/2014/main" id="{7C513DAA-75DF-4C09-92F5-0C23B597D407}"/>
              </a:ext>
            </a:extLst>
          </p:cNvPr>
          <p:cNvSpPr>
            <a:spLocks noGrp="1"/>
          </p:cNvSpPr>
          <p:nvPr>
            <p:ph sz="quarter" idx="13"/>
          </p:nvPr>
        </p:nvSpPr>
        <p:spPr>
          <a:xfrm>
            <a:off x="913775" y="3079269"/>
            <a:ext cx="10363826" cy="3424107"/>
          </a:xfrm>
        </p:spPr>
        <p:txBody>
          <a:bodyPr>
            <a:noAutofit/>
          </a:bodyPr>
          <a:lstStyle/>
          <a:p>
            <a:r>
              <a:rPr lang="en-GB" sz="2400" dirty="0"/>
              <a:t>This could be me asking this question! This literally happened in our house from September to December. I came in and had a meeting with </a:t>
            </a:r>
            <a:r>
              <a:rPr lang="en-GB" sz="2400" dirty="0" err="1"/>
              <a:t>mr</a:t>
            </a:r>
            <a:r>
              <a:rPr lang="en-GB" sz="2400" dirty="0"/>
              <a:t> farrar and my daughter. He put a plan in place and instead of timing revision we changed her study plan to tasks rather than times. This really helped. She did 2 tasks a night and cut down her time but probably made her more productive.</a:t>
            </a:r>
          </a:p>
        </p:txBody>
      </p:sp>
    </p:spTree>
    <p:extLst>
      <p:ext uri="{BB962C8B-B14F-4D97-AF65-F5344CB8AC3E}">
        <p14:creationId xmlns:p14="http://schemas.microsoft.com/office/powerpoint/2010/main" val="424476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B0EA-12F3-4EBB-9EE5-8E5CABE9F34B}"/>
              </a:ext>
            </a:extLst>
          </p:cNvPr>
          <p:cNvSpPr>
            <a:spLocks noGrp="1"/>
          </p:cNvSpPr>
          <p:nvPr>
            <p:ph type="title"/>
          </p:nvPr>
        </p:nvSpPr>
        <p:spPr>
          <a:xfrm>
            <a:off x="913775" y="618517"/>
            <a:ext cx="10364451" cy="2191795"/>
          </a:xfrm>
          <a:solidFill>
            <a:schemeClr val="bg1"/>
          </a:solidFill>
        </p:spPr>
        <p:txBody>
          <a:bodyPr>
            <a:normAutofit fontScale="90000"/>
          </a:bodyPr>
          <a:lstStyle/>
          <a:p>
            <a:r>
              <a:rPr lang="en-GB" b="0" i="0" dirty="0">
                <a:solidFill>
                  <a:srgbClr val="212121"/>
                </a:solidFill>
                <a:effectLst/>
                <a:latin typeface="Segoe UI" panose="020B0502040204020203" pitchFamily="34" charset="0"/>
              </a:rPr>
              <a:t>Are there any particular resources that are more helpful or definite don’t gets? have you used external tutors and do you feel this has helped or complicated things?</a:t>
            </a:r>
            <a:endParaRPr lang="en-GB" dirty="0"/>
          </a:p>
        </p:txBody>
      </p:sp>
      <p:sp>
        <p:nvSpPr>
          <p:cNvPr id="3" name="Content Placeholder 2">
            <a:extLst>
              <a:ext uri="{FF2B5EF4-FFF2-40B4-BE49-F238E27FC236}">
                <a16:creationId xmlns:a16="http://schemas.microsoft.com/office/drawing/2014/main" id="{8227995B-BDBA-48AA-8C25-A9C4D31691EB}"/>
              </a:ext>
            </a:extLst>
          </p:cNvPr>
          <p:cNvSpPr>
            <a:spLocks noGrp="1"/>
          </p:cNvSpPr>
          <p:nvPr>
            <p:ph sz="quarter" idx="13"/>
          </p:nvPr>
        </p:nvSpPr>
        <p:spPr>
          <a:xfrm>
            <a:off x="914399" y="2810312"/>
            <a:ext cx="10363826" cy="3424107"/>
          </a:xfrm>
        </p:spPr>
        <p:txBody>
          <a:bodyPr>
            <a:normAutofit/>
          </a:bodyPr>
          <a:lstStyle/>
          <a:p>
            <a:r>
              <a:rPr lang="en-GB" sz="2400" dirty="0"/>
              <a:t>Pre-made flashcards were useful, look on amazon!</a:t>
            </a:r>
          </a:p>
          <a:p>
            <a:r>
              <a:rPr lang="en-GB" sz="2400" dirty="0"/>
              <a:t>I found that the revision books you write in were mostly left untouched – the study guides were better in my opinion</a:t>
            </a:r>
          </a:p>
          <a:p>
            <a:r>
              <a:rPr lang="en-GB" sz="2400" dirty="0"/>
              <a:t>I can’t recommend external tutors enough, the change in his maths since January has been amazing. No teacher can give 1-1 for an hour no matter how great they are. It was the boost in confidence that has made the most difference</a:t>
            </a:r>
          </a:p>
        </p:txBody>
      </p:sp>
    </p:spTree>
    <p:extLst>
      <p:ext uri="{BB962C8B-B14F-4D97-AF65-F5344CB8AC3E}">
        <p14:creationId xmlns:p14="http://schemas.microsoft.com/office/powerpoint/2010/main" val="4174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D7D9-AE5D-4B42-A5AF-E2DE292D1E1B}"/>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What are the Dates of mocks, GCSE exams and results please?</a:t>
            </a:r>
            <a:endParaRPr lang="en-GB" dirty="0"/>
          </a:p>
        </p:txBody>
      </p:sp>
      <p:sp>
        <p:nvSpPr>
          <p:cNvPr id="3" name="Content Placeholder 2">
            <a:extLst>
              <a:ext uri="{FF2B5EF4-FFF2-40B4-BE49-F238E27FC236}">
                <a16:creationId xmlns:a16="http://schemas.microsoft.com/office/drawing/2014/main" id="{08452E6B-AF10-48D8-9D9D-4F3758F5C541}"/>
              </a:ext>
            </a:extLst>
          </p:cNvPr>
          <p:cNvSpPr>
            <a:spLocks noGrp="1"/>
          </p:cNvSpPr>
          <p:nvPr>
            <p:ph sz="quarter" idx="13"/>
          </p:nvPr>
        </p:nvSpPr>
        <p:spPr>
          <a:xfrm>
            <a:off x="913774" y="2367092"/>
            <a:ext cx="10363826" cy="4193099"/>
          </a:xfrm>
        </p:spPr>
        <p:txBody>
          <a:bodyPr>
            <a:normAutofit fontScale="70000" lnSpcReduction="20000"/>
          </a:bodyPr>
          <a:lstStyle/>
          <a:p>
            <a:pPr marL="285750" indent="-285750">
              <a:buFont typeface="Arial" panose="020B0604020202020204" pitchFamily="34" charset="0"/>
              <a:buChar char="•"/>
            </a:pPr>
            <a:r>
              <a:rPr lang="en-GB" sz="4500" dirty="0"/>
              <a:t>6</a:t>
            </a:r>
            <a:r>
              <a:rPr lang="en-GB" sz="4500" baseline="30000" dirty="0"/>
              <a:t>th</a:t>
            </a:r>
            <a:r>
              <a:rPr lang="en-GB" sz="4500" dirty="0"/>
              <a:t> November – Mock Exams start (set 1)</a:t>
            </a:r>
          </a:p>
          <a:p>
            <a:pPr marL="285750" indent="-285750">
              <a:buFont typeface="Arial" panose="020B0604020202020204" pitchFamily="34" charset="0"/>
              <a:buChar char="•"/>
            </a:pPr>
            <a:r>
              <a:rPr lang="en-GB" sz="4500" dirty="0"/>
              <a:t>17</a:t>
            </a:r>
            <a:r>
              <a:rPr lang="en-GB" sz="4500" baseline="30000" dirty="0"/>
              <a:t>th</a:t>
            </a:r>
            <a:r>
              <a:rPr lang="en-GB" sz="4500" dirty="0"/>
              <a:t>  November – Mock Exams end (set 1)</a:t>
            </a:r>
          </a:p>
          <a:p>
            <a:pPr marL="285750" indent="-285750">
              <a:buFont typeface="Arial" panose="020B0604020202020204" pitchFamily="34" charset="0"/>
              <a:buChar char="•"/>
            </a:pPr>
            <a:r>
              <a:rPr lang="en-GB" sz="4500" dirty="0"/>
              <a:t>19</a:t>
            </a:r>
            <a:r>
              <a:rPr lang="en-GB" sz="4500" baseline="30000" dirty="0"/>
              <a:t>th</a:t>
            </a:r>
            <a:r>
              <a:rPr lang="en-GB" sz="4500" dirty="0"/>
              <a:t> December – Mock Exam Results Day</a:t>
            </a:r>
          </a:p>
          <a:p>
            <a:pPr marL="285750" indent="-285750">
              <a:buFont typeface="Arial" panose="020B0604020202020204" pitchFamily="34" charset="0"/>
              <a:buChar char="•"/>
            </a:pPr>
            <a:r>
              <a:rPr lang="en-GB" sz="4500" dirty="0"/>
              <a:t>19</a:t>
            </a:r>
            <a:r>
              <a:rPr lang="en-GB" sz="4500" baseline="30000" dirty="0"/>
              <a:t>th</a:t>
            </a:r>
            <a:r>
              <a:rPr lang="en-GB" sz="4500" dirty="0"/>
              <a:t> February – Mock Exams start (set 2)</a:t>
            </a:r>
          </a:p>
          <a:p>
            <a:pPr marL="285750" indent="-285750">
              <a:buFont typeface="Arial" panose="020B0604020202020204" pitchFamily="34" charset="0"/>
              <a:buChar char="•"/>
            </a:pPr>
            <a:r>
              <a:rPr lang="en-GB" sz="4500" dirty="0"/>
              <a:t>1</a:t>
            </a:r>
            <a:r>
              <a:rPr lang="en-GB" sz="4500" baseline="30000" dirty="0"/>
              <a:t>st</a:t>
            </a:r>
            <a:r>
              <a:rPr lang="en-GB" sz="4500" dirty="0"/>
              <a:t> March –Mock Exams end (set 2)</a:t>
            </a:r>
          </a:p>
          <a:p>
            <a:pPr marL="285750" indent="-285750">
              <a:buFont typeface="Arial" panose="020B0604020202020204" pitchFamily="34" charset="0"/>
              <a:buChar char="•"/>
            </a:pPr>
            <a:r>
              <a:rPr lang="en-GB" sz="4500" dirty="0"/>
              <a:t>May-June – GCSE Exams</a:t>
            </a:r>
          </a:p>
          <a:p>
            <a:pPr marL="285750" indent="-285750">
              <a:buFont typeface="Arial" panose="020B0604020202020204" pitchFamily="34" charset="0"/>
              <a:buChar char="•"/>
            </a:pPr>
            <a:r>
              <a:rPr lang="en-GB" sz="4500" dirty="0"/>
              <a:t>22</a:t>
            </a:r>
            <a:r>
              <a:rPr lang="en-GB" sz="4500" baseline="30000" dirty="0"/>
              <a:t>nd</a:t>
            </a:r>
            <a:r>
              <a:rPr lang="en-GB" sz="4500" dirty="0"/>
              <a:t> August – GCSE Results</a:t>
            </a:r>
          </a:p>
          <a:p>
            <a:endParaRPr lang="en-GB" dirty="0"/>
          </a:p>
        </p:txBody>
      </p:sp>
    </p:spTree>
    <p:extLst>
      <p:ext uri="{BB962C8B-B14F-4D97-AF65-F5344CB8AC3E}">
        <p14:creationId xmlns:p14="http://schemas.microsoft.com/office/powerpoint/2010/main" val="4917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5D48-737D-48CC-A9C1-116E096182E9}"/>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Did your children feel more pressure for the real exam compared to GCSE?</a:t>
            </a:r>
            <a:endParaRPr lang="en-GB" dirty="0"/>
          </a:p>
        </p:txBody>
      </p:sp>
      <p:sp>
        <p:nvSpPr>
          <p:cNvPr id="3" name="Content Placeholder 2">
            <a:extLst>
              <a:ext uri="{FF2B5EF4-FFF2-40B4-BE49-F238E27FC236}">
                <a16:creationId xmlns:a16="http://schemas.microsoft.com/office/drawing/2014/main" id="{E85E0C43-FF64-4BA7-9C2E-1D46C63FF847}"/>
              </a:ext>
            </a:extLst>
          </p:cNvPr>
          <p:cNvSpPr>
            <a:spLocks noGrp="1"/>
          </p:cNvSpPr>
          <p:nvPr>
            <p:ph sz="quarter" idx="13"/>
          </p:nvPr>
        </p:nvSpPr>
        <p:spPr/>
        <p:txBody>
          <a:bodyPr/>
          <a:lstStyle/>
          <a:p>
            <a:r>
              <a:rPr lang="en-GB" dirty="0"/>
              <a:t>Nobody answered this question so I asked some students today</a:t>
            </a:r>
          </a:p>
          <a:p>
            <a:r>
              <a:rPr lang="en-GB" dirty="0"/>
              <a:t>I definitely feel more pressure because I know these are the real ones so I have a lot riding on them</a:t>
            </a:r>
          </a:p>
          <a:p>
            <a:r>
              <a:rPr lang="en-GB" dirty="0"/>
              <a:t>Not much more, we do proper exams twice in the year and to be honest I though the mocks were harder than these real ones!</a:t>
            </a:r>
          </a:p>
          <a:p>
            <a:r>
              <a:rPr lang="en-GB" dirty="0"/>
              <a:t>I’ve felt a lot of pressure all year to be honest – but we all know we can talk to the teachers and they are great at helping and making you calm.</a:t>
            </a:r>
          </a:p>
        </p:txBody>
      </p:sp>
    </p:spTree>
    <p:extLst>
      <p:ext uri="{BB962C8B-B14F-4D97-AF65-F5344CB8AC3E}">
        <p14:creationId xmlns:p14="http://schemas.microsoft.com/office/powerpoint/2010/main" val="9819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41A8-52BC-40B4-A3BE-39CFC5249403}"/>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How do you best support children at home with revision, particularly if the child is disengaged with it. </a:t>
            </a:r>
            <a:endParaRPr lang="en-GB" dirty="0"/>
          </a:p>
        </p:txBody>
      </p:sp>
      <p:sp>
        <p:nvSpPr>
          <p:cNvPr id="3" name="Content Placeholder 2">
            <a:extLst>
              <a:ext uri="{FF2B5EF4-FFF2-40B4-BE49-F238E27FC236}">
                <a16:creationId xmlns:a16="http://schemas.microsoft.com/office/drawing/2014/main" id="{50396B3C-33A6-4560-BE32-70A339182894}"/>
              </a:ext>
            </a:extLst>
          </p:cNvPr>
          <p:cNvSpPr>
            <a:spLocks noGrp="1"/>
          </p:cNvSpPr>
          <p:nvPr>
            <p:ph sz="quarter" idx="13"/>
          </p:nvPr>
        </p:nvSpPr>
        <p:spPr/>
        <p:txBody>
          <a:bodyPr>
            <a:noAutofit/>
          </a:bodyPr>
          <a:lstStyle/>
          <a:p>
            <a:r>
              <a:rPr lang="en-GB" sz="2400" dirty="0"/>
              <a:t>Do not battle!!!! I’ve done this twice now and I fought tooth and nail with my eldest and it absolutely had the opposite effect. This time round I just kept talking about what results she wanted and if she thought the work she was doing would get her there. Its frustrating but you can have a year of hell if you go to war!</a:t>
            </a:r>
          </a:p>
          <a:p>
            <a:r>
              <a:rPr lang="en-GB" sz="2400" dirty="0"/>
              <a:t>School have been great as my child basically won’t/can’t work at home but he has stayed after school most nights since January so has been able to do the majority there without the distractions.</a:t>
            </a:r>
          </a:p>
        </p:txBody>
      </p:sp>
    </p:spTree>
    <p:extLst>
      <p:ext uri="{BB962C8B-B14F-4D97-AF65-F5344CB8AC3E}">
        <p14:creationId xmlns:p14="http://schemas.microsoft.com/office/powerpoint/2010/main" val="1346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A85CA-D8C2-452C-B36E-1E4860215A67}"/>
              </a:ext>
            </a:extLst>
          </p:cNvPr>
          <p:cNvSpPr>
            <a:spLocks noGrp="1"/>
          </p:cNvSpPr>
          <p:nvPr>
            <p:ph type="title"/>
          </p:nvPr>
        </p:nvSpPr>
        <p:spPr>
          <a:xfrm>
            <a:off x="913775" y="618517"/>
            <a:ext cx="10364451" cy="2317630"/>
          </a:xfrm>
          <a:solidFill>
            <a:schemeClr val="bg1"/>
          </a:solidFill>
        </p:spPr>
        <p:txBody>
          <a:bodyPr>
            <a:normAutofit fontScale="90000"/>
          </a:bodyPr>
          <a:lstStyle/>
          <a:p>
            <a:r>
              <a:rPr lang="en-GB" b="0" i="0" dirty="0">
                <a:solidFill>
                  <a:srgbClr val="212121"/>
                </a:solidFill>
                <a:effectLst/>
                <a:latin typeface="Segoe UI" panose="020B0502040204020203" pitchFamily="34" charset="0"/>
              </a:rPr>
              <a:t>Thinking about leaving school, is there anything you have done with your child to help them with making their choices on what they want to do after finishing - any events or places to visit as recommendations?</a:t>
            </a:r>
            <a:endParaRPr lang="en-GB" dirty="0"/>
          </a:p>
        </p:txBody>
      </p:sp>
      <p:sp>
        <p:nvSpPr>
          <p:cNvPr id="3" name="Content Placeholder 2">
            <a:extLst>
              <a:ext uri="{FF2B5EF4-FFF2-40B4-BE49-F238E27FC236}">
                <a16:creationId xmlns:a16="http://schemas.microsoft.com/office/drawing/2014/main" id="{28046776-FA72-4073-BA2E-7A420E47AAAD}"/>
              </a:ext>
            </a:extLst>
          </p:cNvPr>
          <p:cNvSpPr>
            <a:spLocks noGrp="1"/>
          </p:cNvSpPr>
          <p:nvPr>
            <p:ph sz="quarter" idx="13"/>
          </p:nvPr>
        </p:nvSpPr>
        <p:spPr>
          <a:xfrm>
            <a:off x="913774" y="2936147"/>
            <a:ext cx="10363826" cy="3424107"/>
          </a:xfrm>
        </p:spPr>
        <p:txBody>
          <a:bodyPr>
            <a:normAutofit fontScale="92500" lnSpcReduction="20000"/>
          </a:bodyPr>
          <a:lstStyle/>
          <a:p>
            <a:r>
              <a:rPr lang="en-GB" sz="2400" dirty="0"/>
              <a:t>I remember </a:t>
            </a:r>
            <a:r>
              <a:rPr lang="en-GB" sz="2400" dirty="0" err="1"/>
              <a:t>mr</a:t>
            </a:r>
            <a:r>
              <a:rPr lang="en-GB" sz="2400" dirty="0"/>
              <a:t> farrar saying start with asking what they don’t want to do – this really helped to narrow down the options.</a:t>
            </a:r>
          </a:p>
          <a:p>
            <a:r>
              <a:rPr lang="en-GB" sz="2400" dirty="0"/>
              <a:t>We went to all the open evenings and it was a bit like buying a house, my daughter just got ‘that feeling’ when she went to </a:t>
            </a:r>
            <a:r>
              <a:rPr lang="en-GB" sz="2400" dirty="0" err="1"/>
              <a:t>carmel</a:t>
            </a:r>
            <a:r>
              <a:rPr lang="en-GB" sz="2400" dirty="0"/>
              <a:t> – it was her college</a:t>
            </a:r>
          </a:p>
          <a:p>
            <a:r>
              <a:rPr lang="en-GB" sz="2400" dirty="0"/>
              <a:t>Make sure you go to </a:t>
            </a:r>
            <a:r>
              <a:rPr lang="en-GB" sz="2400" dirty="0" err="1"/>
              <a:t>sall</a:t>
            </a:r>
            <a:r>
              <a:rPr lang="en-GB" sz="2400" dirty="0"/>
              <a:t> the open evenings – the staff at all the colleges were great and took time speaking to us about the possible courses and what grades he would need – gave him a bit of a kick if I’m honest!</a:t>
            </a:r>
          </a:p>
        </p:txBody>
      </p:sp>
    </p:spTree>
    <p:extLst>
      <p:ext uri="{BB962C8B-B14F-4D97-AF65-F5344CB8AC3E}">
        <p14:creationId xmlns:p14="http://schemas.microsoft.com/office/powerpoint/2010/main" val="12052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290F-29D6-4B21-97ED-222F6A1EB321}"/>
              </a:ext>
            </a:extLst>
          </p:cNvPr>
          <p:cNvSpPr>
            <a:spLocks noGrp="1"/>
          </p:cNvSpPr>
          <p:nvPr>
            <p:ph type="title"/>
          </p:nvPr>
        </p:nvSpPr>
        <p:spPr/>
        <p:txBody>
          <a:bodyPr/>
          <a:lstStyle/>
          <a:p>
            <a:r>
              <a:rPr lang="en-GB" dirty="0"/>
              <a:t>Questions to Year 11 students</a:t>
            </a:r>
          </a:p>
        </p:txBody>
      </p:sp>
      <p:pic>
        <p:nvPicPr>
          <p:cNvPr id="4" name="Content Placeholder 3">
            <a:extLst>
              <a:ext uri="{FF2B5EF4-FFF2-40B4-BE49-F238E27FC236}">
                <a16:creationId xmlns:a16="http://schemas.microsoft.com/office/drawing/2014/main" id="{7C32D5CC-7A09-4FF4-AA61-FB998DF9056B}"/>
              </a:ext>
            </a:extLst>
          </p:cNvPr>
          <p:cNvPicPr>
            <a:picLocks noGrp="1" noChangeAspect="1"/>
          </p:cNvPicPr>
          <p:nvPr>
            <p:ph sz="quarter" idx="13"/>
          </p:nvPr>
        </p:nvPicPr>
        <p:blipFill>
          <a:blip r:embed="rId2"/>
          <a:stretch>
            <a:fillRect/>
          </a:stretch>
        </p:blipFill>
        <p:spPr>
          <a:xfrm>
            <a:off x="4048125" y="2464594"/>
            <a:ext cx="4095750" cy="3228975"/>
          </a:xfrm>
          <a:prstGeom prst="rect">
            <a:avLst/>
          </a:prstGeom>
        </p:spPr>
      </p:pic>
    </p:spTree>
    <p:extLst>
      <p:ext uri="{BB962C8B-B14F-4D97-AF65-F5344CB8AC3E}">
        <p14:creationId xmlns:p14="http://schemas.microsoft.com/office/powerpoint/2010/main" val="3962271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C580-87D7-496C-BDD3-0EC70BAEC911}"/>
              </a:ext>
            </a:extLst>
          </p:cNvPr>
          <p:cNvSpPr>
            <a:spLocks noGrp="1"/>
          </p:cNvSpPr>
          <p:nvPr>
            <p:ph type="title"/>
          </p:nvPr>
        </p:nvSpPr>
        <p:spPr>
          <a:solidFill>
            <a:schemeClr val="bg1"/>
          </a:solidFill>
        </p:spPr>
        <p:txBody>
          <a:bodyPr/>
          <a:lstStyle/>
          <a:p>
            <a:r>
              <a:rPr lang="en-GB" dirty="0">
                <a:effectLst/>
              </a:rPr>
              <a:t>Staying focused &amp; having a proper revision timetable?</a:t>
            </a:r>
            <a:endParaRPr lang="en-GB" dirty="0"/>
          </a:p>
        </p:txBody>
      </p:sp>
      <p:sp>
        <p:nvSpPr>
          <p:cNvPr id="7" name="Content Placeholder 6">
            <a:extLst>
              <a:ext uri="{FF2B5EF4-FFF2-40B4-BE49-F238E27FC236}">
                <a16:creationId xmlns:a16="http://schemas.microsoft.com/office/drawing/2014/main" id="{BFF8A9BA-99F3-4BD0-B428-429D783BAE1B}"/>
              </a:ext>
            </a:extLst>
          </p:cNvPr>
          <p:cNvSpPr>
            <a:spLocks noGrp="1"/>
          </p:cNvSpPr>
          <p:nvPr>
            <p:ph sz="quarter" idx="13"/>
          </p:nvPr>
        </p:nvSpPr>
        <p:spPr/>
        <p:txBody>
          <a:bodyPr>
            <a:noAutofit/>
          </a:bodyPr>
          <a:lstStyle/>
          <a:p>
            <a:r>
              <a:rPr lang="en-GB" sz="2400" dirty="0"/>
              <a:t>Revision timetable rally helped me –it made me stick to it but I changed it loads</a:t>
            </a:r>
          </a:p>
          <a:p>
            <a:r>
              <a:rPr lang="en-GB" sz="2400" dirty="0"/>
              <a:t>I struggle to focus at home so it was great that I could work at school later on and even come on Saturdays and in the holidays</a:t>
            </a:r>
          </a:p>
          <a:p>
            <a:r>
              <a:rPr lang="en-GB" sz="2400" dirty="0"/>
              <a:t>Decide what you are going to do each day – not how long you are going to do – this really helped me. I wasted time when I said I’d do 2 hours a night. When I changed to 2 tasks a night, the quicker I did them the quicker I could finish!</a:t>
            </a:r>
          </a:p>
        </p:txBody>
      </p:sp>
    </p:spTree>
    <p:extLst>
      <p:ext uri="{BB962C8B-B14F-4D97-AF65-F5344CB8AC3E}">
        <p14:creationId xmlns:p14="http://schemas.microsoft.com/office/powerpoint/2010/main" val="199288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D240-AE64-44FD-92B6-140BD93D07C9}"/>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How hard are the </a:t>
            </a:r>
            <a:r>
              <a:rPr lang="en-GB" b="0" i="0" dirty="0" err="1">
                <a:solidFill>
                  <a:srgbClr val="212121"/>
                </a:solidFill>
                <a:effectLst/>
                <a:latin typeface="Segoe UI" panose="020B0502040204020203" pitchFamily="34" charset="0"/>
              </a:rPr>
              <a:t>gcse</a:t>
            </a:r>
            <a:r>
              <a:rPr lang="en-GB" b="0" i="0" dirty="0">
                <a:solidFill>
                  <a:srgbClr val="212121"/>
                </a:solidFill>
                <a:effectLst/>
                <a:latin typeface="Segoe UI" panose="020B0502040204020203" pitchFamily="34" charset="0"/>
              </a:rPr>
              <a:t> exams</a:t>
            </a:r>
            <a:endParaRPr lang="en-GB" dirty="0"/>
          </a:p>
        </p:txBody>
      </p:sp>
      <p:sp>
        <p:nvSpPr>
          <p:cNvPr id="3" name="Content Placeholder 2">
            <a:extLst>
              <a:ext uri="{FF2B5EF4-FFF2-40B4-BE49-F238E27FC236}">
                <a16:creationId xmlns:a16="http://schemas.microsoft.com/office/drawing/2014/main" id="{9D6ED23B-0BA9-4820-981F-591514F1536D}"/>
              </a:ext>
            </a:extLst>
          </p:cNvPr>
          <p:cNvSpPr>
            <a:spLocks noGrp="1"/>
          </p:cNvSpPr>
          <p:nvPr>
            <p:ph sz="quarter" idx="13"/>
          </p:nvPr>
        </p:nvSpPr>
        <p:spPr/>
        <p:txBody>
          <a:bodyPr>
            <a:normAutofit/>
          </a:bodyPr>
          <a:lstStyle/>
          <a:p>
            <a:r>
              <a:rPr lang="en-GB" sz="2400" dirty="0"/>
              <a:t>They are hard obviously but no harder than the mocks, in fact most of my exams have been easier than the mocks. Maybe I was better prepared??</a:t>
            </a:r>
          </a:p>
          <a:p>
            <a:r>
              <a:rPr lang="en-GB" sz="2400" dirty="0"/>
              <a:t>They are as hard as you make them – if you work hard in class and revise they will be ok!</a:t>
            </a:r>
          </a:p>
          <a:p>
            <a:r>
              <a:rPr lang="en-GB" sz="2400" dirty="0"/>
              <a:t>They are hard, and its really tiring, but I do feel well prepared the teachers have been great.</a:t>
            </a:r>
          </a:p>
        </p:txBody>
      </p:sp>
    </p:spTree>
    <p:extLst>
      <p:ext uri="{BB962C8B-B14F-4D97-AF65-F5344CB8AC3E}">
        <p14:creationId xmlns:p14="http://schemas.microsoft.com/office/powerpoint/2010/main" val="35489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2C7C0-1CC0-4DA5-AD62-C6F73D87A36F}"/>
              </a:ext>
            </a:extLst>
          </p:cNvPr>
          <p:cNvSpPr>
            <a:spLocks noGrp="1"/>
          </p:cNvSpPr>
          <p:nvPr>
            <p:ph type="title"/>
          </p:nvPr>
        </p:nvSpPr>
        <p:spPr>
          <a:solidFill>
            <a:schemeClr val="bg1"/>
          </a:solidFill>
        </p:spPr>
        <p:txBody>
          <a:bodyPr/>
          <a:lstStyle/>
          <a:p>
            <a:r>
              <a:rPr lang="en-GB" dirty="0">
                <a:effectLst/>
              </a:rPr>
              <a:t>How much revision did you do this year and would you have done more now you have nearly finished your exams?</a:t>
            </a:r>
            <a:endParaRPr lang="en-GB" dirty="0"/>
          </a:p>
        </p:txBody>
      </p:sp>
      <p:sp>
        <p:nvSpPr>
          <p:cNvPr id="6" name="Content Placeholder 5">
            <a:extLst>
              <a:ext uri="{FF2B5EF4-FFF2-40B4-BE49-F238E27FC236}">
                <a16:creationId xmlns:a16="http://schemas.microsoft.com/office/drawing/2014/main" id="{65223FE9-BA02-4E9B-97CB-44A5C60A19A1}"/>
              </a:ext>
            </a:extLst>
          </p:cNvPr>
          <p:cNvSpPr>
            <a:spLocks noGrp="1"/>
          </p:cNvSpPr>
          <p:nvPr>
            <p:ph sz="quarter" idx="13"/>
          </p:nvPr>
        </p:nvSpPr>
        <p:spPr/>
        <p:txBody>
          <a:bodyPr>
            <a:noAutofit/>
          </a:bodyPr>
          <a:lstStyle/>
          <a:p>
            <a:r>
              <a:rPr lang="en-GB" sz="2100" dirty="0"/>
              <a:t>I genuinely wish I had a time machine so I could go back to the start of year 10! I’ve had to do so much this year (well the last few months) because I never worked hard enough.</a:t>
            </a:r>
          </a:p>
          <a:p>
            <a:r>
              <a:rPr lang="en-GB" sz="2100" dirty="0"/>
              <a:t>I’ve done a lot but it never felt too bad – my mum just kept saying ‘little and often – so annoying!!</a:t>
            </a:r>
          </a:p>
          <a:p>
            <a:r>
              <a:rPr lang="en-GB" sz="2100" dirty="0"/>
              <a:t>One thing </a:t>
            </a:r>
            <a:r>
              <a:rPr lang="en-GB" sz="2100" dirty="0" err="1"/>
              <a:t>mr</a:t>
            </a:r>
            <a:r>
              <a:rPr lang="en-GB" sz="2100" dirty="0"/>
              <a:t> carlin said really stuck with me – he said don’t come out of an exam wishing you had done more revision because it’s too late then! I’ve felt pretty well prepared and there are always questions that come up that throw you but if you revise and work hard you will be able to answer most questions I feel</a:t>
            </a:r>
          </a:p>
        </p:txBody>
      </p:sp>
    </p:spTree>
    <p:extLst>
      <p:ext uri="{BB962C8B-B14F-4D97-AF65-F5344CB8AC3E}">
        <p14:creationId xmlns:p14="http://schemas.microsoft.com/office/powerpoint/2010/main" val="7082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645" y="-207960"/>
            <a:ext cx="10364451" cy="1596177"/>
          </a:xfrm>
        </p:spPr>
        <p:txBody>
          <a:bodyPr/>
          <a:lstStyle/>
          <a:p>
            <a:r>
              <a:rPr lang="en-GB" dirty="0"/>
              <a:t>What if you do it all?</a:t>
            </a:r>
          </a:p>
        </p:txBody>
      </p:sp>
      <p:sp>
        <p:nvSpPr>
          <p:cNvPr id="3" name="Content Placeholder 2"/>
          <p:cNvSpPr>
            <a:spLocks noGrp="1"/>
          </p:cNvSpPr>
          <p:nvPr>
            <p:ph sz="quarter" idx="13"/>
          </p:nvPr>
        </p:nvSpPr>
        <p:spPr>
          <a:xfrm>
            <a:off x="834645" y="944797"/>
            <a:ext cx="10363826" cy="4781005"/>
          </a:xfrm>
        </p:spPr>
        <p:txBody>
          <a:bodyPr>
            <a:noAutofit/>
          </a:bodyPr>
          <a:lstStyle/>
          <a:p>
            <a:r>
              <a:rPr lang="en-GB" sz="2500" dirty="0"/>
              <a:t>4 EPS per week = 3 hours x 30 weeks (90 Hours)</a:t>
            </a:r>
          </a:p>
          <a:p>
            <a:r>
              <a:rPr lang="en-GB" sz="2500" dirty="0"/>
              <a:t>4 After School sessions = up to 8 hours x 30 weeks (240)</a:t>
            </a:r>
          </a:p>
          <a:p>
            <a:r>
              <a:rPr lang="en-GB" sz="2500" dirty="0"/>
              <a:t>16 Saturday sessions = 3 hours per session x 16 weeks (48)</a:t>
            </a:r>
          </a:p>
          <a:p>
            <a:r>
              <a:rPr lang="en-GB" sz="2500" dirty="0"/>
              <a:t>Holiday sessions (Feb, </a:t>
            </a:r>
            <a:r>
              <a:rPr lang="en-GB" sz="2500" dirty="0" err="1"/>
              <a:t>EASter</a:t>
            </a:r>
            <a:r>
              <a:rPr lang="en-GB" sz="2500" dirty="0"/>
              <a:t>, May) 3 hours per day x 15 days (45)</a:t>
            </a:r>
          </a:p>
          <a:p>
            <a:r>
              <a:rPr lang="en-GB" sz="2500" dirty="0"/>
              <a:t>At home – 2 x 45 minutes Mon – FRI x 30 weeks (225)</a:t>
            </a:r>
          </a:p>
          <a:p>
            <a:r>
              <a:rPr lang="en-GB" sz="2500" dirty="0"/>
              <a:t>At home – 3 x 45 minutes Sat – sun x 30 weeks (135)</a:t>
            </a:r>
          </a:p>
          <a:p>
            <a:r>
              <a:rPr lang="en-GB" sz="2500" dirty="0"/>
              <a:t>Total = 783 hours!!!</a:t>
            </a:r>
          </a:p>
          <a:p>
            <a:r>
              <a:rPr lang="en-GB" sz="2500" dirty="0"/>
              <a:t>Honestly…….</a:t>
            </a:r>
          </a:p>
          <a:p>
            <a:r>
              <a:rPr lang="en-GB" sz="2500" dirty="0"/>
              <a:t>How many hours of revision did you do for your year 10 mocks??</a:t>
            </a:r>
          </a:p>
        </p:txBody>
      </p:sp>
    </p:spTree>
    <p:extLst>
      <p:ext uri="{BB962C8B-B14F-4D97-AF65-F5344CB8AC3E}">
        <p14:creationId xmlns:p14="http://schemas.microsoft.com/office/powerpoint/2010/main" val="300025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F0DB-F593-4380-827D-D5D72672AD11}"/>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Any tips on best ways to revise?</a:t>
            </a:r>
            <a:endParaRPr lang="en-GB" dirty="0"/>
          </a:p>
        </p:txBody>
      </p:sp>
      <p:sp>
        <p:nvSpPr>
          <p:cNvPr id="3" name="Content Placeholder 2">
            <a:extLst>
              <a:ext uri="{FF2B5EF4-FFF2-40B4-BE49-F238E27FC236}">
                <a16:creationId xmlns:a16="http://schemas.microsoft.com/office/drawing/2014/main" id="{256F7E60-3829-443D-8AFC-6F8C33A8D8D7}"/>
              </a:ext>
            </a:extLst>
          </p:cNvPr>
          <p:cNvSpPr>
            <a:spLocks noGrp="1"/>
          </p:cNvSpPr>
          <p:nvPr>
            <p:ph sz="quarter" idx="13"/>
          </p:nvPr>
        </p:nvSpPr>
        <p:spPr/>
        <p:txBody>
          <a:bodyPr/>
          <a:lstStyle/>
          <a:p>
            <a:r>
              <a:rPr lang="en-GB" dirty="0"/>
              <a:t>For me it was all about the flashcards! I didn’t like pre-made ones though I liked making my own. My mum always tested me on them which really helped.</a:t>
            </a:r>
          </a:p>
          <a:p>
            <a:r>
              <a:rPr lang="en-GB" dirty="0"/>
              <a:t>I like to do past papers and the mark schemes really help too (all online)</a:t>
            </a:r>
          </a:p>
          <a:p>
            <a:r>
              <a:rPr lang="en-GB" dirty="0"/>
              <a:t>Do it in school!!!!</a:t>
            </a:r>
          </a:p>
          <a:p>
            <a:r>
              <a:rPr lang="en-GB" dirty="0"/>
              <a:t>I changed my revision when </a:t>
            </a:r>
            <a:r>
              <a:rPr lang="en-GB" dirty="0" err="1"/>
              <a:t>mr</a:t>
            </a:r>
            <a:r>
              <a:rPr lang="en-GB" dirty="0"/>
              <a:t> farrar said don’t do any revision session without answering questions – I used to just copy notes and it didn’t work – this really changed my revision techniques. You don’t have to do full papers – there are so many example questions online too.</a:t>
            </a:r>
          </a:p>
        </p:txBody>
      </p:sp>
    </p:spTree>
    <p:extLst>
      <p:ext uri="{BB962C8B-B14F-4D97-AF65-F5344CB8AC3E}">
        <p14:creationId xmlns:p14="http://schemas.microsoft.com/office/powerpoint/2010/main" val="1305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REVISION!</a:t>
            </a:r>
          </a:p>
        </p:txBody>
      </p:sp>
      <p:sp>
        <p:nvSpPr>
          <p:cNvPr id="3" name="Content Placeholder 2"/>
          <p:cNvSpPr>
            <a:spLocks noGrp="1"/>
          </p:cNvSpPr>
          <p:nvPr>
            <p:ph sz="quarter" idx="13"/>
          </p:nvPr>
        </p:nvSpPr>
        <p:spPr>
          <a:xfrm>
            <a:off x="4740812" y="2367092"/>
            <a:ext cx="6536788" cy="3424107"/>
          </a:xfrm>
        </p:spPr>
        <p:txBody>
          <a:bodyPr>
            <a:normAutofit/>
          </a:bodyPr>
          <a:lstStyle/>
          <a:p>
            <a:r>
              <a:rPr lang="en-GB" dirty="0"/>
              <a:t>Using flashcards</a:t>
            </a:r>
          </a:p>
          <a:p>
            <a:r>
              <a:rPr lang="en-GB" dirty="0"/>
              <a:t>Completing Past papers</a:t>
            </a:r>
          </a:p>
          <a:p>
            <a:r>
              <a:rPr lang="en-GB" dirty="0"/>
              <a:t>Knowing the subject specification</a:t>
            </a:r>
          </a:p>
          <a:p>
            <a:r>
              <a:rPr lang="en-GB" dirty="0"/>
              <a:t>Creating and using a revision timetable</a:t>
            </a:r>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1" y="368177"/>
            <a:ext cx="4488367" cy="6384315"/>
          </a:xfrm>
          <a:prstGeom prst="rect">
            <a:avLst/>
          </a:prstGeom>
        </p:spPr>
      </p:pic>
      <p:pic>
        <p:nvPicPr>
          <p:cNvPr id="5" name="Picture 4"/>
          <p:cNvPicPr>
            <a:picLocks noChangeAspect="1"/>
          </p:cNvPicPr>
          <p:nvPr/>
        </p:nvPicPr>
        <p:blipFill>
          <a:blip r:embed="rId3"/>
          <a:stretch>
            <a:fillRect/>
          </a:stretch>
        </p:blipFill>
        <p:spPr>
          <a:xfrm>
            <a:off x="0" y="368177"/>
            <a:ext cx="4508009" cy="6384315"/>
          </a:xfrm>
          <a:prstGeom prst="rect">
            <a:avLst/>
          </a:prstGeom>
        </p:spPr>
      </p:pic>
      <p:pic>
        <p:nvPicPr>
          <p:cNvPr id="6" name="Picture 5"/>
          <p:cNvPicPr>
            <a:picLocks noChangeAspect="1"/>
          </p:cNvPicPr>
          <p:nvPr/>
        </p:nvPicPr>
        <p:blipFill>
          <a:blip r:embed="rId4"/>
          <a:stretch>
            <a:fillRect/>
          </a:stretch>
        </p:blipFill>
        <p:spPr>
          <a:xfrm>
            <a:off x="-83067" y="368176"/>
            <a:ext cx="4706520" cy="3135221"/>
          </a:xfrm>
          <a:prstGeom prst="rect">
            <a:avLst/>
          </a:prstGeom>
        </p:spPr>
      </p:pic>
      <p:pic>
        <p:nvPicPr>
          <p:cNvPr id="7" name="Picture 6"/>
          <p:cNvPicPr>
            <a:picLocks noChangeAspect="1"/>
          </p:cNvPicPr>
          <p:nvPr/>
        </p:nvPicPr>
        <p:blipFill>
          <a:blip r:embed="rId5"/>
          <a:stretch>
            <a:fillRect/>
          </a:stretch>
        </p:blipFill>
        <p:spPr>
          <a:xfrm>
            <a:off x="-157936" y="3503397"/>
            <a:ext cx="4823879" cy="3193008"/>
          </a:xfrm>
          <a:prstGeom prst="rect">
            <a:avLst/>
          </a:prstGeom>
        </p:spPr>
      </p:pic>
    </p:spTree>
    <p:extLst>
      <p:ext uri="{BB962C8B-B14F-4D97-AF65-F5344CB8AC3E}">
        <p14:creationId xmlns:p14="http://schemas.microsoft.com/office/powerpoint/2010/main" val="371430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3604"/>
            <a:ext cx="10364451" cy="1596177"/>
          </a:xfrm>
        </p:spPr>
        <p:txBody>
          <a:bodyPr>
            <a:normAutofit/>
          </a:bodyPr>
          <a:lstStyle/>
          <a:p>
            <a:r>
              <a:rPr lang="en-GB" sz="5400" dirty="0"/>
              <a:t>Survey Results</a:t>
            </a:r>
          </a:p>
        </p:txBody>
      </p:sp>
      <p:sp>
        <p:nvSpPr>
          <p:cNvPr id="3" name="Content Placeholder 2"/>
          <p:cNvSpPr>
            <a:spLocks noGrp="1"/>
          </p:cNvSpPr>
          <p:nvPr>
            <p:ph sz="quarter" idx="13"/>
          </p:nvPr>
        </p:nvSpPr>
        <p:spPr>
          <a:xfrm>
            <a:off x="913149" y="1133910"/>
            <a:ext cx="10363826" cy="3424107"/>
          </a:xfrm>
        </p:spPr>
        <p:txBody>
          <a:bodyPr>
            <a:noAutofit/>
          </a:bodyPr>
          <a:lstStyle/>
          <a:p>
            <a:r>
              <a:rPr lang="en-GB" sz="3600" dirty="0"/>
              <a:t>Does your child know what they want to do after next year?</a:t>
            </a:r>
          </a:p>
          <a:p>
            <a:endParaRPr lang="en-GB" sz="3600" dirty="0"/>
          </a:p>
        </p:txBody>
      </p:sp>
      <p:pic>
        <p:nvPicPr>
          <p:cNvPr id="5" name="Picture 4">
            <a:extLst>
              <a:ext uri="{FF2B5EF4-FFF2-40B4-BE49-F238E27FC236}">
                <a16:creationId xmlns:a16="http://schemas.microsoft.com/office/drawing/2014/main" id="{05F91065-CB46-4432-8BAD-C93478CF319F}"/>
              </a:ext>
            </a:extLst>
          </p:cNvPr>
          <p:cNvPicPr>
            <a:picLocks noChangeAspect="1"/>
          </p:cNvPicPr>
          <p:nvPr/>
        </p:nvPicPr>
        <p:blipFill>
          <a:blip r:embed="rId2"/>
          <a:stretch>
            <a:fillRect/>
          </a:stretch>
        </p:blipFill>
        <p:spPr>
          <a:xfrm>
            <a:off x="912524" y="2546059"/>
            <a:ext cx="10475912" cy="3997168"/>
          </a:xfrm>
          <a:prstGeom prst="rect">
            <a:avLst/>
          </a:prstGeom>
        </p:spPr>
      </p:pic>
    </p:spTree>
    <p:extLst>
      <p:ext uri="{BB962C8B-B14F-4D97-AF65-F5344CB8AC3E}">
        <p14:creationId xmlns:p14="http://schemas.microsoft.com/office/powerpoint/2010/main" val="160541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7D4F-449A-4161-A397-8ED3BD7026B5}"/>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What are the most challenging parts of year 11 and how did you navigate through them?</a:t>
            </a:r>
            <a:endParaRPr lang="en-GB" dirty="0"/>
          </a:p>
        </p:txBody>
      </p:sp>
      <p:sp>
        <p:nvSpPr>
          <p:cNvPr id="3" name="Content Placeholder 2">
            <a:extLst>
              <a:ext uri="{FF2B5EF4-FFF2-40B4-BE49-F238E27FC236}">
                <a16:creationId xmlns:a16="http://schemas.microsoft.com/office/drawing/2014/main" id="{A8E1BD79-357A-4F29-B952-3FBC7A6F80AD}"/>
              </a:ext>
            </a:extLst>
          </p:cNvPr>
          <p:cNvSpPr>
            <a:spLocks noGrp="1"/>
          </p:cNvSpPr>
          <p:nvPr>
            <p:ph sz="quarter" idx="13"/>
          </p:nvPr>
        </p:nvSpPr>
        <p:spPr>
          <a:xfrm>
            <a:off x="913774" y="2367092"/>
            <a:ext cx="10363826" cy="3872391"/>
          </a:xfrm>
        </p:spPr>
        <p:txBody>
          <a:bodyPr>
            <a:normAutofit/>
          </a:bodyPr>
          <a:lstStyle/>
          <a:p>
            <a:r>
              <a:rPr lang="en-GB" sz="2400" dirty="0"/>
              <a:t>The tiredness!!! You need snacks too</a:t>
            </a:r>
          </a:p>
          <a:p>
            <a:r>
              <a:rPr lang="en-GB" sz="2400" dirty="0"/>
              <a:t>There is a lot of exams mocks, mocks, real ones  - you can’t go full blast all year. Smash it for the mocks then have a bit of a rest. Then go again in January</a:t>
            </a:r>
          </a:p>
          <a:p>
            <a:r>
              <a:rPr lang="en-GB" sz="2400" dirty="0"/>
              <a:t>The most challenging thing for me is the stress about not getting a 4 in my maths!! I have done loads of extra stuff in school and done all my homework past papers but I just wish I hadn’t left it so late</a:t>
            </a:r>
          </a:p>
        </p:txBody>
      </p:sp>
    </p:spTree>
    <p:extLst>
      <p:ext uri="{BB962C8B-B14F-4D97-AF65-F5344CB8AC3E}">
        <p14:creationId xmlns:p14="http://schemas.microsoft.com/office/powerpoint/2010/main" val="302582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1FCCC-2F2A-4E78-964A-E0E89883A4B5}"/>
              </a:ext>
            </a:extLst>
          </p:cNvPr>
          <p:cNvSpPr>
            <a:spLocks noGrp="1"/>
          </p:cNvSpPr>
          <p:nvPr>
            <p:ph type="title"/>
          </p:nvPr>
        </p:nvSpPr>
        <p:spPr>
          <a:solidFill>
            <a:schemeClr val="bg1"/>
          </a:solidFill>
        </p:spPr>
        <p:txBody>
          <a:bodyPr/>
          <a:lstStyle/>
          <a:p>
            <a:r>
              <a:rPr lang="en-GB" b="0" i="0" dirty="0">
                <a:solidFill>
                  <a:srgbClr val="212121"/>
                </a:solidFill>
                <a:effectLst/>
                <a:latin typeface="Segoe UI" panose="020B0502040204020203" pitchFamily="34" charset="0"/>
              </a:rPr>
              <a:t>If you were unsure on what you wanted to do when leaving school, what helped you make your mind up? </a:t>
            </a:r>
            <a:endParaRPr lang="en-GB" dirty="0"/>
          </a:p>
        </p:txBody>
      </p:sp>
      <p:sp>
        <p:nvSpPr>
          <p:cNvPr id="3" name="Content Placeholder 2">
            <a:extLst>
              <a:ext uri="{FF2B5EF4-FFF2-40B4-BE49-F238E27FC236}">
                <a16:creationId xmlns:a16="http://schemas.microsoft.com/office/drawing/2014/main" id="{592ACFCA-1DD1-402F-BFBE-B0AB9F6EDE33}"/>
              </a:ext>
            </a:extLst>
          </p:cNvPr>
          <p:cNvSpPr>
            <a:spLocks noGrp="1"/>
          </p:cNvSpPr>
          <p:nvPr>
            <p:ph sz="quarter" idx="13"/>
          </p:nvPr>
        </p:nvSpPr>
        <p:spPr>
          <a:xfrm>
            <a:off x="913774" y="2367092"/>
            <a:ext cx="10363826" cy="4148008"/>
          </a:xfrm>
        </p:spPr>
        <p:txBody>
          <a:bodyPr>
            <a:normAutofit fontScale="92500"/>
          </a:bodyPr>
          <a:lstStyle/>
          <a:p>
            <a:r>
              <a:rPr lang="en-GB" sz="2600" dirty="0"/>
              <a:t>Definitely going to the open evenings</a:t>
            </a:r>
          </a:p>
          <a:p>
            <a:r>
              <a:rPr lang="en-GB" sz="2600" dirty="0"/>
              <a:t>Careers talk with miss woodruff really helped me to figure out what I could do</a:t>
            </a:r>
          </a:p>
          <a:p>
            <a:r>
              <a:rPr lang="en-GB" sz="2600" dirty="0"/>
              <a:t>I spoke lots with mum and dad about what a levels I might do, I think I want to go to </a:t>
            </a:r>
            <a:r>
              <a:rPr lang="en-GB" sz="2600" dirty="0" err="1"/>
              <a:t>uni</a:t>
            </a:r>
            <a:r>
              <a:rPr lang="en-GB" sz="2600" dirty="0"/>
              <a:t> so need to choose a levels that I will get good grades in</a:t>
            </a:r>
          </a:p>
          <a:p>
            <a:r>
              <a:rPr lang="en-GB" sz="2600" dirty="0"/>
              <a:t>I definitely found it easier to focus on my grades when I’d decided where I was going – it gave me a reason to do the work</a:t>
            </a:r>
          </a:p>
          <a:p>
            <a:endParaRPr lang="en-GB" dirty="0"/>
          </a:p>
          <a:p>
            <a:endParaRPr lang="en-GB" dirty="0"/>
          </a:p>
        </p:txBody>
      </p:sp>
    </p:spTree>
    <p:extLst>
      <p:ext uri="{BB962C8B-B14F-4D97-AF65-F5344CB8AC3E}">
        <p14:creationId xmlns:p14="http://schemas.microsoft.com/office/powerpoint/2010/main" val="46085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Rest of year 10</a:t>
            </a:r>
          </a:p>
        </p:txBody>
      </p:sp>
      <p:sp>
        <p:nvSpPr>
          <p:cNvPr id="3" name="Content Placeholder 2"/>
          <p:cNvSpPr>
            <a:spLocks noGrp="1"/>
          </p:cNvSpPr>
          <p:nvPr>
            <p:ph sz="quarter" idx="13"/>
          </p:nvPr>
        </p:nvSpPr>
        <p:spPr/>
        <p:txBody>
          <a:bodyPr>
            <a:noAutofit/>
          </a:bodyPr>
          <a:lstStyle/>
          <a:p>
            <a:r>
              <a:rPr lang="en-GB" sz="4400" dirty="0"/>
              <a:t>20</a:t>
            </a:r>
            <a:r>
              <a:rPr lang="en-GB" sz="4400" baseline="30000" dirty="0"/>
              <a:t>th</a:t>
            </a:r>
            <a:r>
              <a:rPr lang="en-GB" sz="4400" dirty="0"/>
              <a:t> June – 4</a:t>
            </a:r>
            <a:r>
              <a:rPr lang="en-GB" sz="4400" baseline="30000" dirty="0"/>
              <a:t>th</a:t>
            </a:r>
            <a:r>
              <a:rPr lang="en-GB" sz="4400" dirty="0"/>
              <a:t> </a:t>
            </a:r>
            <a:r>
              <a:rPr lang="en-GB" sz="4400" dirty="0" err="1"/>
              <a:t>JulY</a:t>
            </a:r>
            <a:endParaRPr lang="en-GB" sz="4400" dirty="0"/>
          </a:p>
          <a:p>
            <a:r>
              <a:rPr lang="en-GB" sz="4400" dirty="0"/>
              <a:t>Concentrated period with exams in the morning and afternoon</a:t>
            </a:r>
          </a:p>
          <a:p>
            <a:r>
              <a:rPr lang="en-GB" sz="4400" dirty="0"/>
              <a:t>Grades published 16</a:t>
            </a:r>
            <a:r>
              <a:rPr lang="en-GB" sz="4400" baseline="30000" dirty="0"/>
              <a:t>th</a:t>
            </a:r>
            <a:r>
              <a:rPr lang="en-GB" sz="4400" dirty="0"/>
              <a:t> July</a:t>
            </a:r>
          </a:p>
        </p:txBody>
      </p:sp>
    </p:spTree>
    <p:extLst>
      <p:ext uri="{BB962C8B-B14F-4D97-AF65-F5344CB8AC3E}">
        <p14:creationId xmlns:p14="http://schemas.microsoft.com/office/powerpoint/2010/main" val="2363330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47C-02F2-44AD-842B-9D819948ECB2}"/>
              </a:ext>
            </a:extLst>
          </p:cNvPr>
          <p:cNvSpPr>
            <a:spLocks noGrp="1"/>
          </p:cNvSpPr>
          <p:nvPr>
            <p:ph type="title"/>
          </p:nvPr>
        </p:nvSpPr>
        <p:spPr/>
        <p:txBody>
          <a:bodyPr/>
          <a:lstStyle/>
          <a:p>
            <a:endParaRPr lang="en-GB"/>
          </a:p>
        </p:txBody>
      </p:sp>
      <p:graphicFrame>
        <p:nvGraphicFramePr>
          <p:cNvPr id="11" name="Table 11">
            <a:extLst>
              <a:ext uri="{FF2B5EF4-FFF2-40B4-BE49-F238E27FC236}">
                <a16:creationId xmlns:a16="http://schemas.microsoft.com/office/drawing/2014/main" id="{DBF0439C-3B58-4721-99E1-19D8AA2E1D2D}"/>
              </a:ext>
            </a:extLst>
          </p:cNvPr>
          <p:cNvGraphicFramePr>
            <a:graphicFrameLocks noGrp="1"/>
          </p:cNvGraphicFramePr>
          <p:nvPr>
            <p:ph sz="quarter" idx="13"/>
            <p:extLst>
              <p:ext uri="{D42A27DB-BD31-4B8C-83A1-F6EECF244321}">
                <p14:modId xmlns:p14="http://schemas.microsoft.com/office/powerpoint/2010/main" val="919807959"/>
              </p:ext>
            </p:extLst>
          </p:nvPr>
        </p:nvGraphicFramePr>
        <p:xfrm>
          <a:off x="624254" y="105510"/>
          <a:ext cx="10559562" cy="6713191"/>
        </p:xfrm>
        <a:graphic>
          <a:graphicData uri="http://schemas.openxmlformats.org/drawingml/2006/table">
            <a:tbl>
              <a:tblPr firstRow="1" bandRow="1">
                <a:tableStyleId>{5C22544A-7EE6-4342-B048-85BDC9FD1C3A}</a:tableStyleId>
              </a:tblPr>
              <a:tblGrid>
                <a:gridCol w="3519854">
                  <a:extLst>
                    <a:ext uri="{9D8B030D-6E8A-4147-A177-3AD203B41FA5}">
                      <a16:colId xmlns:a16="http://schemas.microsoft.com/office/drawing/2014/main" val="1542287994"/>
                    </a:ext>
                  </a:extLst>
                </a:gridCol>
                <a:gridCol w="3064146">
                  <a:extLst>
                    <a:ext uri="{9D8B030D-6E8A-4147-A177-3AD203B41FA5}">
                      <a16:colId xmlns:a16="http://schemas.microsoft.com/office/drawing/2014/main" val="150320552"/>
                    </a:ext>
                  </a:extLst>
                </a:gridCol>
                <a:gridCol w="3975562">
                  <a:extLst>
                    <a:ext uri="{9D8B030D-6E8A-4147-A177-3AD203B41FA5}">
                      <a16:colId xmlns:a16="http://schemas.microsoft.com/office/drawing/2014/main" val="3890379781"/>
                    </a:ext>
                  </a:extLst>
                </a:gridCol>
              </a:tblGrid>
              <a:tr h="912377">
                <a:tc>
                  <a:txBody>
                    <a:bodyPr/>
                    <a:lstStyle/>
                    <a:p>
                      <a:pPr algn="ctr"/>
                      <a:r>
                        <a:rPr lang="en-GB" sz="2400" dirty="0"/>
                        <a:t>SUBJECT</a:t>
                      </a:r>
                    </a:p>
                  </a:txBody>
                  <a:tcPr/>
                </a:tc>
                <a:tc>
                  <a:txBody>
                    <a:bodyPr/>
                    <a:lstStyle/>
                    <a:p>
                      <a:pPr algn="ctr"/>
                      <a:r>
                        <a:rPr lang="en-GB" sz="2400" dirty="0"/>
                        <a:t>DECEMBER GRADE</a:t>
                      </a:r>
                    </a:p>
                  </a:txBody>
                  <a:tcPr/>
                </a:tc>
                <a:tc>
                  <a:txBody>
                    <a:bodyPr/>
                    <a:lstStyle/>
                    <a:p>
                      <a:pPr algn="ctr"/>
                      <a:r>
                        <a:rPr lang="en-GB" sz="2400" dirty="0"/>
                        <a:t>MINIMUM EXPECTED GRADE</a:t>
                      </a:r>
                    </a:p>
                  </a:txBody>
                  <a:tcPr/>
                </a:tc>
                <a:extLst>
                  <a:ext uri="{0D108BD9-81ED-4DB2-BD59-A6C34878D82A}">
                    <a16:rowId xmlns:a16="http://schemas.microsoft.com/office/drawing/2014/main" val="3167699583"/>
                  </a:ext>
                </a:extLst>
              </a:tr>
              <a:tr h="618061">
                <a:tc>
                  <a:txBody>
                    <a:bodyPr/>
                    <a:lstStyle/>
                    <a:p>
                      <a:pPr algn="ctr"/>
                      <a:r>
                        <a:rPr lang="en-GB" sz="2800" dirty="0"/>
                        <a:t>BIOLOGY</a:t>
                      </a:r>
                    </a:p>
                  </a:txBody>
                  <a:tcPr/>
                </a:tc>
                <a:tc>
                  <a:txBody>
                    <a:bodyPr/>
                    <a:lstStyle/>
                    <a:p>
                      <a:pPr algn="ctr"/>
                      <a:r>
                        <a:rPr lang="en-GB" sz="3600" dirty="0"/>
                        <a:t>5</a:t>
                      </a:r>
                    </a:p>
                  </a:txBody>
                  <a:tcPr>
                    <a:solidFill>
                      <a:srgbClr val="FF0000"/>
                    </a:solidFill>
                  </a:tcPr>
                </a:tc>
                <a:tc>
                  <a:txBody>
                    <a:bodyPr/>
                    <a:lstStyle/>
                    <a:p>
                      <a:pPr algn="ctr"/>
                      <a:r>
                        <a:rPr lang="en-GB" sz="3600" dirty="0"/>
                        <a:t>8</a:t>
                      </a:r>
                    </a:p>
                  </a:txBody>
                  <a:tcPr/>
                </a:tc>
                <a:extLst>
                  <a:ext uri="{0D108BD9-81ED-4DB2-BD59-A6C34878D82A}">
                    <a16:rowId xmlns:a16="http://schemas.microsoft.com/office/drawing/2014/main" val="2406625060"/>
                  </a:ext>
                </a:extLst>
              </a:tr>
              <a:tr h="618061">
                <a:tc>
                  <a:txBody>
                    <a:bodyPr/>
                    <a:lstStyle/>
                    <a:p>
                      <a:pPr algn="ctr"/>
                      <a:r>
                        <a:rPr lang="en-GB" sz="2800" dirty="0"/>
                        <a:t>CHEMISTRY</a:t>
                      </a:r>
                    </a:p>
                  </a:txBody>
                  <a:tcPr/>
                </a:tc>
                <a:tc>
                  <a:txBody>
                    <a:bodyPr/>
                    <a:lstStyle/>
                    <a:p>
                      <a:pPr algn="ctr"/>
                      <a:r>
                        <a:rPr lang="en-GB" sz="3600" dirty="0"/>
                        <a:t>5</a:t>
                      </a:r>
                    </a:p>
                  </a:txBody>
                  <a:tcPr>
                    <a:solidFill>
                      <a:srgbClr val="FF0000"/>
                    </a:solidFill>
                  </a:tcPr>
                </a:tc>
                <a:tc>
                  <a:txBody>
                    <a:bodyPr/>
                    <a:lstStyle/>
                    <a:p>
                      <a:pPr algn="ctr"/>
                      <a:r>
                        <a:rPr lang="en-GB" sz="3600" dirty="0"/>
                        <a:t>8</a:t>
                      </a:r>
                    </a:p>
                  </a:txBody>
                  <a:tcPr/>
                </a:tc>
                <a:extLst>
                  <a:ext uri="{0D108BD9-81ED-4DB2-BD59-A6C34878D82A}">
                    <a16:rowId xmlns:a16="http://schemas.microsoft.com/office/drawing/2014/main" val="3460389275"/>
                  </a:ext>
                </a:extLst>
              </a:tr>
              <a:tr h="618061">
                <a:tc>
                  <a:txBody>
                    <a:bodyPr/>
                    <a:lstStyle/>
                    <a:p>
                      <a:pPr algn="ctr"/>
                      <a:r>
                        <a:rPr lang="en-GB" sz="2800" dirty="0"/>
                        <a:t>ECONOMICS</a:t>
                      </a:r>
                    </a:p>
                  </a:txBody>
                  <a:tcPr/>
                </a:tc>
                <a:tc>
                  <a:txBody>
                    <a:bodyPr/>
                    <a:lstStyle/>
                    <a:p>
                      <a:pPr algn="ctr"/>
                      <a:r>
                        <a:rPr lang="en-GB" sz="3600" dirty="0"/>
                        <a:t>5</a:t>
                      </a:r>
                    </a:p>
                  </a:txBody>
                  <a:tcPr>
                    <a:solidFill>
                      <a:srgbClr val="FFC000"/>
                    </a:solidFill>
                  </a:tcPr>
                </a:tc>
                <a:tc>
                  <a:txBody>
                    <a:bodyPr/>
                    <a:lstStyle/>
                    <a:p>
                      <a:pPr algn="ctr"/>
                      <a:r>
                        <a:rPr lang="en-GB" sz="3600" dirty="0"/>
                        <a:t>7</a:t>
                      </a:r>
                    </a:p>
                  </a:txBody>
                  <a:tcPr/>
                </a:tc>
                <a:extLst>
                  <a:ext uri="{0D108BD9-81ED-4DB2-BD59-A6C34878D82A}">
                    <a16:rowId xmlns:a16="http://schemas.microsoft.com/office/drawing/2014/main" val="4089271823"/>
                  </a:ext>
                </a:extLst>
              </a:tr>
              <a:tr h="641887">
                <a:tc>
                  <a:txBody>
                    <a:bodyPr/>
                    <a:lstStyle/>
                    <a:p>
                      <a:pPr algn="ctr"/>
                      <a:r>
                        <a:rPr lang="en-GB" sz="2800" dirty="0"/>
                        <a:t>ENGLISH LANGUAGE</a:t>
                      </a:r>
                    </a:p>
                  </a:txBody>
                  <a:tcPr/>
                </a:tc>
                <a:tc>
                  <a:txBody>
                    <a:bodyPr/>
                    <a:lstStyle/>
                    <a:p>
                      <a:pPr algn="ctr"/>
                      <a:r>
                        <a:rPr lang="en-GB" sz="3600" dirty="0"/>
                        <a:t>7</a:t>
                      </a:r>
                    </a:p>
                  </a:txBody>
                  <a:tcPr>
                    <a:solidFill>
                      <a:schemeClr val="accent3"/>
                    </a:solidFill>
                  </a:tcPr>
                </a:tc>
                <a:tc>
                  <a:txBody>
                    <a:bodyPr/>
                    <a:lstStyle/>
                    <a:p>
                      <a:pPr algn="ctr"/>
                      <a:r>
                        <a:rPr lang="en-GB" sz="3600" dirty="0"/>
                        <a:t>7</a:t>
                      </a:r>
                    </a:p>
                  </a:txBody>
                  <a:tcPr/>
                </a:tc>
                <a:extLst>
                  <a:ext uri="{0D108BD9-81ED-4DB2-BD59-A6C34878D82A}">
                    <a16:rowId xmlns:a16="http://schemas.microsoft.com/office/drawing/2014/main" val="2583028821"/>
                  </a:ext>
                </a:extLst>
              </a:tr>
              <a:tr h="678367">
                <a:tc>
                  <a:txBody>
                    <a:bodyPr/>
                    <a:lstStyle/>
                    <a:p>
                      <a:pPr algn="ctr"/>
                      <a:r>
                        <a:rPr lang="en-GB" sz="2800" dirty="0"/>
                        <a:t>ENGLISH LITERATURE</a:t>
                      </a:r>
                    </a:p>
                  </a:txBody>
                  <a:tcPr/>
                </a:tc>
                <a:tc>
                  <a:txBody>
                    <a:bodyPr/>
                    <a:lstStyle/>
                    <a:p>
                      <a:pPr algn="ctr"/>
                      <a:r>
                        <a:rPr lang="en-GB" sz="3600" dirty="0"/>
                        <a:t>6</a:t>
                      </a:r>
                    </a:p>
                  </a:txBody>
                  <a:tcPr>
                    <a:solidFill>
                      <a:schemeClr val="accent3"/>
                    </a:solidFill>
                  </a:tcPr>
                </a:tc>
                <a:tc>
                  <a:txBody>
                    <a:bodyPr/>
                    <a:lstStyle/>
                    <a:p>
                      <a:pPr algn="ctr"/>
                      <a:r>
                        <a:rPr lang="en-GB" sz="3600" dirty="0"/>
                        <a:t>7</a:t>
                      </a:r>
                    </a:p>
                  </a:txBody>
                  <a:tcPr/>
                </a:tc>
                <a:extLst>
                  <a:ext uri="{0D108BD9-81ED-4DB2-BD59-A6C34878D82A}">
                    <a16:rowId xmlns:a16="http://schemas.microsoft.com/office/drawing/2014/main" val="3752369192"/>
                  </a:ext>
                </a:extLst>
              </a:tr>
              <a:tr h="618061">
                <a:tc>
                  <a:txBody>
                    <a:bodyPr/>
                    <a:lstStyle/>
                    <a:p>
                      <a:pPr algn="ctr"/>
                      <a:r>
                        <a:rPr lang="en-GB" sz="2800" dirty="0"/>
                        <a:t>FRENCH</a:t>
                      </a:r>
                    </a:p>
                  </a:txBody>
                  <a:tcPr/>
                </a:tc>
                <a:tc>
                  <a:txBody>
                    <a:bodyPr/>
                    <a:lstStyle/>
                    <a:p>
                      <a:pPr algn="ctr"/>
                      <a:r>
                        <a:rPr lang="en-GB" sz="3600" dirty="0"/>
                        <a:t>4</a:t>
                      </a:r>
                    </a:p>
                  </a:txBody>
                  <a:tcPr>
                    <a:solidFill>
                      <a:srgbClr val="FF0000"/>
                    </a:solidFill>
                  </a:tcPr>
                </a:tc>
                <a:tc>
                  <a:txBody>
                    <a:bodyPr/>
                    <a:lstStyle/>
                    <a:p>
                      <a:pPr algn="ctr"/>
                      <a:r>
                        <a:rPr lang="en-GB" sz="3600" dirty="0"/>
                        <a:t>7</a:t>
                      </a:r>
                    </a:p>
                  </a:txBody>
                  <a:tcPr/>
                </a:tc>
                <a:extLst>
                  <a:ext uri="{0D108BD9-81ED-4DB2-BD59-A6C34878D82A}">
                    <a16:rowId xmlns:a16="http://schemas.microsoft.com/office/drawing/2014/main" val="1737859690"/>
                  </a:ext>
                </a:extLst>
              </a:tr>
              <a:tr h="618061">
                <a:tc>
                  <a:txBody>
                    <a:bodyPr/>
                    <a:lstStyle/>
                    <a:p>
                      <a:pPr algn="ctr"/>
                      <a:r>
                        <a:rPr lang="en-GB" sz="2800" dirty="0"/>
                        <a:t>HISTORY</a:t>
                      </a:r>
                    </a:p>
                  </a:txBody>
                  <a:tcPr/>
                </a:tc>
                <a:tc>
                  <a:txBody>
                    <a:bodyPr/>
                    <a:lstStyle/>
                    <a:p>
                      <a:pPr algn="ctr"/>
                      <a:r>
                        <a:rPr lang="en-GB" sz="3600" dirty="0"/>
                        <a:t>7</a:t>
                      </a:r>
                    </a:p>
                  </a:txBody>
                  <a:tcPr>
                    <a:solidFill>
                      <a:schemeClr val="accent3"/>
                    </a:solidFill>
                  </a:tcPr>
                </a:tc>
                <a:tc>
                  <a:txBody>
                    <a:bodyPr/>
                    <a:lstStyle/>
                    <a:p>
                      <a:pPr algn="ctr"/>
                      <a:r>
                        <a:rPr lang="en-GB" sz="3600" dirty="0"/>
                        <a:t>8</a:t>
                      </a:r>
                    </a:p>
                  </a:txBody>
                  <a:tcPr/>
                </a:tc>
                <a:extLst>
                  <a:ext uri="{0D108BD9-81ED-4DB2-BD59-A6C34878D82A}">
                    <a16:rowId xmlns:a16="http://schemas.microsoft.com/office/drawing/2014/main" val="1656380047"/>
                  </a:ext>
                </a:extLst>
              </a:tr>
              <a:tr h="618061">
                <a:tc>
                  <a:txBody>
                    <a:bodyPr/>
                    <a:lstStyle/>
                    <a:p>
                      <a:pPr algn="ctr"/>
                      <a:r>
                        <a:rPr lang="en-GB" sz="2800" dirty="0"/>
                        <a:t>MATHS</a:t>
                      </a:r>
                    </a:p>
                  </a:txBody>
                  <a:tcPr/>
                </a:tc>
                <a:tc>
                  <a:txBody>
                    <a:bodyPr/>
                    <a:lstStyle/>
                    <a:p>
                      <a:pPr algn="ctr"/>
                      <a:r>
                        <a:rPr lang="en-GB" sz="3600" dirty="0"/>
                        <a:t>6</a:t>
                      </a:r>
                    </a:p>
                  </a:txBody>
                  <a:tcPr>
                    <a:solidFill>
                      <a:srgbClr val="FFC000"/>
                    </a:solidFill>
                  </a:tcPr>
                </a:tc>
                <a:tc>
                  <a:txBody>
                    <a:bodyPr/>
                    <a:lstStyle/>
                    <a:p>
                      <a:pPr algn="ctr"/>
                      <a:r>
                        <a:rPr lang="en-GB" sz="3600" dirty="0"/>
                        <a:t>8</a:t>
                      </a:r>
                    </a:p>
                  </a:txBody>
                  <a:tcPr/>
                </a:tc>
                <a:extLst>
                  <a:ext uri="{0D108BD9-81ED-4DB2-BD59-A6C34878D82A}">
                    <a16:rowId xmlns:a16="http://schemas.microsoft.com/office/drawing/2014/main" val="1029460300"/>
                  </a:ext>
                </a:extLst>
              </a:tr>
              <a:tr h="618061">
                <a:tc>
                  <a:txBody>
                    <a:bodyPr/>
                    <a:lstStyle/>
                    <a:p>
                      <a:pPr algn="ctr"/>
                      <a:r>
                        <a:rPr lang="en-GB" sz="2800" dirty="0"/>
                        <a:t>PHYSICS</a:t>
                      </a:r>
                    </a:p>
                  </a:txBody>
                  <a:tcPr/>
                </a:tc>
                <a:tc>
                  <a:txBody>
                    <a:bodyPr/>
                    <a:lstStyle/>
                    <a:p>
                      <a:pPr algn="ctr"/>
                      <a:r>
                        <a:rPr lang="en-GB" sz="3600" dirty="0"/>
                        <a:t>4</a:t>
                      </a:r>
                    </a:p>
                  </a:txBody>
                  <a:tcPr>
                    <a:solidFill>
                      <a:srgbClr val="FF0000"/>
                    </a:solidFill>
                  </a:tcPr>
                </a:tc>
                <a:tc>
                  <a:txBody>
                    <a:bodyPr/>
                    <a:lstStyle/>
                    <a:p>
                      <a:pPr algn="ctr"/>
                      <a:r>
                        <a:rPr lang="en-GB" sz="3600" dirty="0"/>
                        <a:t>8</a:t>
                      </a:r>
                    </a:p>
                  </a:txBody>
                  <a:tcPr/>
                </a:tc>
                <a:extLst>
                  <a:ext uri="{0D108BD9-81ED-4DB2-BD59-A6C34878D82A}">
                    <a16:rowId xmlns:a16="http://schemas.microsoft.com/office/drawing/2014/main" val="2092291384"/>
                  </a:ext>
                </a:extLst>
              </a:tr>
            </a:tbl>
          </a:graphicData>
        </a:graphic>
      </p:graphicFrame>
    </p:spTree>
    <p:extLst>
      <p:ext uri="{BB962C8B-B14F-4D97-AF65-F5344CB8AC3E}">
        <p14:creationId xmlns:p14="http://schemas.microsoft.com/office/powerpoint/2010/main" val="3872185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63407345"/>
              </p:ext>
            </p:extLst>
          </p:nvPr>
        </p:nvGraphicFramePr>
        <p:xfrm>
          <a:off x="914398" y="2366963"/>
          <a:ext cx="10431888" cy="3286863"/>
        </p:xfrm>
        <a:graphic>
          <a:graphicData uri="http://schemas.openxmlformats.org/drawingml/2006/table">
            <a:tbl>
              <a:tblPr firstRow="1" bandRow="1">
                <a:tableStyleId>{5C22544A-7EE6-4342-B048-85BDC9FD1C3A}</a:tableStyleId>
              </a:tblPr>
              <a:tblGrid>
                <a:gridCol w="5215944">
                  <a:extLst>
                    <a:ext uri="{9D8B030D-6E8A-4147-A177-3AD203B41FA5}">
                      <a16:colId xmlns:a16="http://schemas.microsoft.com/office/drawing/2014/main" val="2711279548"/>
                    </a:ext>
                  </a:extLst>
                </a:gridCol>
                <a:gridCol w="5215944">
                  <a:extLst>
                    <a:ext uri="{9D8B030D-6E8A-4147-A177-3AD203B41FA5}">
                      <a16:colId xmlns:a16="http://schemas.microsoft.com/office/drawing/2014/main" val="2266271111"/>
                    </a:ext>
                  </a:extLst>
                </a:gridCol>
              </a:tblGrid>
              <a:tr h="542393">
                <a:tc>
                  <a:txBody>
                    <a:bodyPr/>
                    <a:lstStyle/>
                    <a:p>
                      <a:pPr algn="ctr"/>
                      <a:r>
                        <a:rPr lang="en-GB" dirty="0"/>
                        <a:t>Name</a:t>
                      </a:r>
                    </a:p>
                  </a:txBody>
                  <a:tcPr/>
                </a:tc>
                <a:tc>
                  <a:txBody>
                    <a:bodyPr/>
                    <a:lstStyle/>
                    <a:p>
                      <a:pPr algn="ctr"/>
                      <a:r>
                        <a:rPr lang="en-GB" dirty="0"/>
                        <a:t>Grades improved since Year 10</a:t>
                      </a:r>
                    </a:p>
                  </a:txBody>
                  <a:tcPr/>
                </a:tc>
                <a:extLst>
                  <a:ext uri="{0D108BD9-81ED-4DB2-BD59-A6C34878D82A}">
                    <a16:rowId xmlns:a16="http://schemas.microsoft.com/office/drawing/2014/main" val="1002341891"/>
                  </a:ext>
                </a:extLst>
              </a:tr>
              <a:tr h="548894">
                <a:tc>
                  <a:txBody>
                    <a:bodyPr/>
                    <a:lstStyle/>
                    <a:p>
                      <a:pPr algn="ctr" fontAlgn="b"/>
                      <a:r>
                        <a:rPr lang="en-GB" sz="3200" b="0" i="0" u="none" strike="noStrike" dirty="0">
                          <a:effectLst/>
                          <a:latin typeface="Calibri" panose="020F0502020204030204" pitchFamily="34" charset="0"/>
                        </a:rPr>
                        <a:t>ENGLISH</a:t>
                      </a:r>
                    </a:p>
                  </a:txBody>
                  <a:tcPr marL="9525" marR="9525" marT="9525" marB="0" anchor="b"/>
                </a:tc>
                <a:tc>
                  <a:txBody>
                    <a:bodyPr/>
                    <a:lstStyle/>
                    <a:p>
                      <a:endParaRPr lang="en-GB" dirty="0"/>
                    </a:p>
                  </a:txBody>
                  <a:tcPr marL="9525" marR="9525" marT="9525" marB="0" anchor="b"/>
                </a:tc>
                <a:extLst>
                  <a:ext uri="{0D108BD9-81ED-4DB2-BD59-A6C34878D82A}">
                    <a16:rowId xmlns:a16="http://schemas.microsoft.com/office/drawing/2014/main" val="3865708081"/>
                  </a:ext>
                </a:extLst>
              </a:tr>
              <a:tr h="548894">
                <a:tc>
                  <a:txBody>
                    <a:bodyPr/>
                    <a:lstStyle/>
                    <a:p>
                      <a:pPr algn="ctr" fontAlgn="b"/>
                      <a:r>
                        <a:rPr lang="en-GB" sz="3200" b="0" i="0" u="none" strike="noStrike" dirty="0">
                          <a:effectLst/>
                          <a:latin typeface="Calibri" panose="020F0502020204030204" pitchFamily="34" charset="0"/>
                        </a:rPr>
                        <a:t>MATHS</a:t>
                      </a:r>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1628698832"/>
                  </a:ext>
                </a:extLst>
              </a:tr>
              <a:tr h="548894">
                <a:tc>
                  <a:txBody>
                    <a:bodyPr/>
                    <a:lstStyle/>
                    <a:p>
                      <a:pPr algn="ctr" fontAlgn="b"/>
                      <a:r>
                        <a:rPr lang="en-GB" sz="3200" b="0" i="0" u="none" strike="noStrike" dirty="0">
                          <a:effectLst/>
                          <a:latin typeface="Calibri" panose="020F0502020204030204" pitchFamily="34" charset="0"/>
                        </a:rPr>
                        <a:t>EBACC</a:t>
                      </a:r>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3326238973"/>
                  </a:ext>
                </a:extLst>
              </a:tr>
              <a:tr h="548894">
                <a:tc>
                  <a:txBody>
                    <a:bodyPr/>
                    <a:lstStyle/>
                    <a:p>
                      <a:pPr algn="ctr" fontAlgn="b"/>
                      <a:r>
                        <a:rPr lang="en-GB" sz="3200" b="0" i="0" u="none" strike="noStrike" dirty="0">
                          <a:effectLst/>
                          <a:latin typeface="Calibri" panose="020F0502020204030204" pitchFamily="34" charset="0"/>
                        </a:rPr>
                        <a:t>OPEN</a:t>
                      </a:r>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4241203052"/>
                  </a:ext>
                </a:extLst>
              </a:tr>
              <a:tr h="548894">
                <a:tc>
                  <a:txBody>
                    <a:bodyPr/>
                    <a:lstStyle/>
                    <a:p>
                      <a:pPr algn="ctr" fontAlgn="b"/>
                      <a:r>
                        <a:rPr lang="en-GB" sz="3200" b="0" i="0" u="none" strike="noStrike" dirty="0">
                          <a:effectLst/>
                          <a:latin typeface="Calibri" panose="020F0502020204030204" pitchFamily="34" charset="0"/>
                        </a:rPr>
                        <a:t>OVERALL</a:t>
                      </a:r>
                    </a:p>
                  </a:txBody>
                  <a:tcPr marL="9525" marR="9525" marT="9525" marB="0" anchor="b"/>
                </a:tc>
                <a:tc>
                  <a:txBody>
                    <a:bodyPr/>
                    <a:lstStyle/>
                    <a:p>
                      <a:endParaRPr lang="en-GB" dirty="0"/>
                    </a:p>
                  </a:txBody>
                  <a:tcPr marL="9525" marR="9525" marT="9525" marB="0" anchor="b"/>
                </a:tc>
                <a:extLst>
                  <a:ext uri="{0D108BD9-81ED-4DB2-BD59-A6C34878D82A}">
                    <a16:rowId xmlns:a16="http://schemas.microsoft.com/office/drawing/2014/main" val="4054494741"/>
                  </a:ext>
                </a:extLst>
              </a:tr>
            </a:tbl>
          </a:graphicData>
        </a:graphic>
      </p:graphicFrame>
      <p:sp>
        <p:nvSpPr>
          <p:cNvPr id="5" name="TextBox 4"/>
          <p:cNvSpPr txBox="1"/>
          <p:nvPr/>
        </p:nvSpPr>
        <p:spPr>
          <a:xfrm>
            <a:off x="1764405" y="1030310"/>
            <a:ext cx="7920507" cy="707886"/>
          </a:xfrm>
          <a:prstGeom prst="rect">
            <a:avLst/>
          </a:prstGeom>
          <a:noFill/>
        </p:spPr>
        <p:txBody>
          <a:bodyPr wrap="square" rtlCol="0">
            <a:spAutoFit/>
          </a:bodyPr>
          <a:lstStyle/>
          <a:p>
            <a:pPr algn="ctr"/>
            <a:r>
              <a:rPr lang="en-GB" sz="4000" dirty="0"/>
              <a:t>Improvement for Year 11 in 2022</a:t>
            </a:r>
          </a:p>
        </p:txBody>
      </p:sp>
    </p:spTree>
    <p:extLst>
      <p:ext uri="{BB962C8B-B14F-4D97-AF65-F5344CB8AC3E}">
        <p14:creationId xmlns:p14="http://schemas.microsoft.com/office/powerpoint/2010/main" val="84959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235073993"/>
              </p:ext>
            </p:extLst>
          </p:nvPr>
        </p:nvGraphicFramePr>
        <p:xfrm>
          <a:off x="914398" y="2366963"/>
          <a:ext cx="10431888" cy="3286863"/>
        </p:xfrm>
        <a:graphic>
          <a:graphicData uri="http://schemas.openxmlformats.org/drawingml/2006/table">
            <a:tbl>
              <a:tblPr firstRow="1" bandRow="1">
                <a:tableStyleId>{5C22544A-7EE6-4342-B048-85BDC9FD1C3A}</a:tableStyleId>
              </a:tblPr>
              <a:tblGrid>
                <a:gridCol w="5215944">
                  <a:extLst>
                    <a:ext uri="{9D8B030D-6E8A-4147-A177-3AD203B41FA5}">
                      <a16:colId xmlns:a16="http://schemas.microsoft.com/office/drawing/2014/main" val="2711279548"/>
                    </a:ext>
                  </a:extLst>
                </a:gridCol>
                <a:gridCol w="5215944">
                  <a:extLst>
                    <a:ext uri="{9D8B030D-6E8A-4147-A177-3AD203B41FA5}">
                      <a16:colId xmlns:a16="http://schemas.microsoft.com/office/drawing/2014/main" val="2266271111"/>
                    </a:ext>
                  </a:extLst>
                </a:gridCol>
              </a:tblGrid>
              <a:tr h="542393">
                <a:tc>
                  <a:txBody>
                    <a:bodyPr/>
                    <a:lstStyle/>
                    <a:p>
                      <a:pPr algn="ctr"/>
                      <a:r>
                        <a:rPr lang="en-GB" sz="2400" dirty="0"/>
                        <a:t>Name</a:t>
                      </a:r>
                    </a:p>
                  </a:txBody>
                  <a:tcPr/>
                </a:tc>
                <a:tc>
                  <a:txBody>
                    <a:bodyPr/>
                    <a:lstStyle/>
                    <a:p>
                      <a:pPr algn="ctr"/>
                      <a:r>
                        <a:rPr lang="en-GB" sz="2400" dirty="0"/>
                        <a:t>Grades improved since Year 10</a:t>
                      </a:r>
                    </a:p>
                  </a:txBody>
                  <a:tcPr/>
                </a:tc>
                <a:extLst>
                  <a:ext uri="{0D108BD9-81ED-4DB2-BD59-A6C34878D82A}">
                    <a16:rowId xmlns:a16="http://schemas.microsoft.com/office/drawing/2014/main" val="1002341891"/>
                  </a:ext>
                </a:extLst>
              </a:tr>
              <a:tr h="548894">
                <a:tc>
                  <a:txBody>
                    <a:bodyPr/>
                    <a:lstStyle/>
                    <a:p>
                      <a:pPr algn="ctr" fontAlgn="b"/>
                      <a:r>
                        <a:rPr lang="en-GB" sz="3200" b="0" i="0" u="none" strike="noStrike" dirty="0">
                          <a:effectLst/>
                          <a:latin typeface="Calibri" panose="020F0502020204030204" pitchFamily="34" charset="0"/>
                        </a:rPr>
                        <a:t>ENGLISH</a:t>
                      </a:r>
                    </a:p>
                  </a:txBody>
                  <a:tcPr marL="9525" marR="9525" marT="9525" marB="0" anchor="b"/>
                </a:tc>
                <a:tc>
                  <a:txBody>
                    <a:bodyPr/>
                    <a:lstStyle/>
                    <a:p>
                      <a:pPr algn="ctr" fontAlgn="b"/>
                      <a:r>
                        <a:rPr lang="en-GB" sz="3200" b="0" i="0" u="none" strike="noStrike" dirty="0">
                          <a:effectLst/>
                          <a:latin typeface="Calibri" panose="020F0502020204030204" pitchFamily="34" charset="0"/>
                        </a:rPr>
                        <a:t>0.856</a:t>
                      </a:r>
                    </a:p>
                  </a:txBody>
                  <a:tcPr marL="9525" marR="9525" marT="9525" marB="0" anchor="b"/>
                </a:tc>
                <a:extLst>
                  <a:ext uri="{0D108BD9-81ED-4DB2-BD59-A6C34878D82A}">
                    <a16:rowId xmlns:a16="http://schemas.microsoft.com/office/drawing/2014/main" val="3865708081"/>
                  </a:ext>
                </a:extLst>
              </a:tr>
              <a:tr h="548894">
                <a:tc>
                  <a:txBody>
                    <a:bodyPr/>
                    <a:lstStyle/>
                    <a:p>
                      <a:pPr algn="ctr" fontAlgn="b"/>
                      <a:r>
                        <a:rPr lang="en-GB" sz="3200" b="0" i="0" u="none" strike="noStrike" dirty="0">
                          <a:effectLst/>
                          <a:latin typeface="Calibri" panose="020F0502020204030204" pitchFamily="34" charset="0"/>
                        </a:rPr>
                        <a:t>MATHS</a:t>
                      </a:r>
                    </a:p>
                  </a:txBody>
                  <a:tcPr marL="9525" marR="9525" marT="9525" marB="0" anchor="b"/>
                </a:tc>
                <a:tc>
                  <a:txBody>
                    <a:bodyPr/>
                    <a:lstStyle/>
                    <a:p>
                      <a:pPr algn="ctr" fontAlgn="b"/>
                      <a:r>
                        <a:rPr lang="en-GB" sz="3200" b="0" i="0" u="none" strike="noStrike" dirty="0">
                          <a:effectLst/>
                          <a:latin typeface="Calibri" panose="020F0502020204030204" pitchFamily="34" charset="0"/>
                        </a:rPr>
                        <a:t>1.225</a:t>
                      </a:r>
                    </a:p>
                  </a:txBody>
                  <a:tcPr marL="9525" marR="9525" marT="9525" marB="0" anchor="b"/>
                </a:tc>
                <a:extLst>
                  <a:ext uri="{0D108BD9-81ED-4DB2-BD59-A6C34878D82A}">
                    <a16:rowId xmlns:a16="http://schemas.microsoft.com/office/drawing/2014/main" val="1628698832"/>
                  </a:ext>
                </a:extLst>
              </a:tr>
              <a:tr h="548894">
                <a:tc>
                  <a:txBody>
                    <a:bodyPr/>
                    <a:lstStyle/>
                    <a:p>
                      <a:pPr algn="ctr" fontAlgn="b"/>
                      <a:r>
                        <a:rPr lang="en-GB" sz="3200" b="0" i="0" u="none" strike="noStrike" dirty="0">
                          <a:effectLst/>
                          <a:latin typeface="Calibri" panose="020F0502020204030204" pitchFamily="34" charset="0"/>
                        </a:rPr>
                        <a:t>EBACC</a:t>
                      </a:r>
                    </a:p>
                  </a:txBody>
                  <a:tcPr marL="9525" marR="9525" marT="9525" marB="0" anchor="b"/>
                </a:tc>
                <a:tc>
                  <a:txBody>
                    <a:bodyPr/>
                    <a:lstStyle/>
                    <a:p>
                      <a:pPr algn="ctr" fontAlgn="b"/>
                      <a:r>
                        <a:rPr lang="en-GB" sz="3200" b="0" i="0" u="none" strike="noStrike" dirty="0">
                          <a:effectLst/>
                          <a:latin typeface="Calibri" panose="020F0502020204030204" pitchFamily="34" charset="0"/>
                        </a:rPr>
                        <a:t>1.346</a:t>
                      </a:r>
                    </a:p>
                  </a:txBody>
                  <a:tcPr marL="9525" marR="9525" marT="9525" marB="0" anchor="b"/>
                </a:tc>
                <a:extLst>
                  <a:ext uri="{0D108BD9-81ED-4DB2-BD59-A6C34878D82A}">
                    <a16:rowId xmlns:a16="http://schemas.microsoft.com/office/drawing/2014/main" val="3326238973"/>
                  </a:ext>
                </a:extLst>
              </a:tr>
              <a:tr h="548894">
                <a:tc>
                  <a:txBody>
                    <a:bodyPr/>
                    <a:lstStyle/>
                    <a:p>
                      <a:pPr algn="ctr" fontAlgn="b"/>
                      <a:r>
                        <a:rPr lang="en-GB" sz="3200" b="0" i="0" u="none" strike="noStrike" dirty="0">
                          <a:effectLst/>
                          <a:latin typeface="Calibri" panose="020F0502020204030204" pitchFamily="34" charset="0"/>
                        </a:rPr>
                        <a:t>OPEN</a:t>
                      </a:r>
                    </a:p>
                  </a:txBody>
                  <a:tcPr marL="9525" marR="9525" marT="9525" marB="0" anchor="b"/>
                </a:tc>
                <a:tc>
                  <a:txBody>
                    <a:bodyPr/>
                    <a:lstStyle/>
                    <a:p>
                      <a:pPr algn="ctr" fontAlgn="b"/>
                      <a:r>
                        <a:rPr lang="en-GB" sz="3200" b="0" i="0" u="none" strike="noStrike" dirty="0">
                          <a:effectLst/>
                          <a:latin typeface="Calibri" panose="020F0502020204030204" pitchFamily="34" charset="0"/>
                        </a:rPr>
                        <a:t>0.647</a:t>
                      </a:r>
                    </a:p>
                  </a:txBody>
                  <a:tcPr marL="9525" marR="9525" marT="9525" marB="0" anchor="b"/>
                </a:tc>
                <a:extLst>
                  <a:ext uri="{0D108BD9-81ED-4DB2-BD59-A6C34878D82A}">
                    <a16:rowId xmlns:a16="http://schemas.microsoft.com/office/drawing/2014/main" val="4241203052"/>
                  </a:ext>
                </a:extLst>
              </a:tr>
              <a:tr h="548894">
                <a:tc>
                  <a:txBody>
                    <a:bodyPr/>
                    <a:lstStyle/>
                    <a:p>
                      <a:pPr algn="ctr" fontAlgn="b"/>
                      <a:r>
                        <a:rPr lang="en-GB" sz="3200" b="0" i="0" u="none" strike="noStrike" dirty="0">
                          <a:effectLst/>
                          <a:latin typeface="Calibri" panose="020F0502020204030204" pitchFamily="34" charset="0"/>
                        </a:rPr>
                        <a:t>OVERALL</a:t>
                      </a:r>
                    </a:p>
                  </a:txBody>
                  <a:tcPr marL="9525" marR="9525" marT="9525" marB="0" anchor="b"/>
                </a:tc>
                <a:tc>
                  <a:txBody>
                    <a:bodyPr/>
                    <a:lstStyle/>
                    <a:p>
                      <a:pPr algn="ctr" fontAlgn="b"/>
                      <a:r>
                        <a:rPr lang="en-GB" sz="3200" b="0" i="0" u="none" strike="noStrike" dirty="0">
                          <a:effectLst/>
                          <a:latin typeface="Calibri" panose="020F0502020204030204" pitchFamily="34" charset="0"/>
                        </a:rPr>
                        <a:t>0.942</a:t>
                      </a:r>
                    </a:p>
                  </a:txBody>
                  <a:tcPr marL="9525" marR="9525" marT="9525" marB="0" anchor="b"/>
                </a:tc>
                <a:extLst>
                  <a:ext uri="{0D108BD9-81ED-4DB2-BD59-A6C34878D82A}">
                    <a16:rowId xmlns:a16="http://schemas.microsoft.com/office/drawing/2014/main" val="4054494741"/>
                  </a:ext>
                </a:extLst>
              </a:tr>
            </a:tbl>
          </a:graphicData>
        </a:graphic>
      </p:graphicFrame>
      <p:sp>
        <p:nvSpPr>
          <p:cNvPr id="5" name="TextBox 4"/>
          <p:cNvSpPr txBox="1"/>
          <p:nvPr/>
        </p:nvSpPr>
        <p:spPr>
          <a:xfrm>
            <a:off x="1764405" y="1030310"/>
            <a:ext cx="7920507" cy="707886"/>
          </a:xfrm>
          <a:prstGeom prst="rect">
            <a:avLst/>
          </a:prstGeom>
          <a:noFill/>
        </p:spPr>
        <p:txBody>
          <a:bodyPr wrap="square" rtlCol="0">
            <a:spAutoFit/>
          </a:bodyPr>
          <a:lstStyle/>
          <a:p>
            <a:pPr algn="ctr"/>
            <a:r>
              <a:rPr lang="en-GB" sz="4000" dirty="0"/>
              <a:t>Improvement for Year 11 in 2022</a:t>
            </a:r>
          </a:p>
        </p:txBody>
      </p:sp>
    </p:spTree>
    <p:extLst>
      <p:ext uri="{BB962C8B-B14F-4D97-AF65-F5344CB8AC3E}">
        <p14:creationId xmlns:p14="http://schemas.microsoft.com/office/powerpoint/2010/main" val="2357117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794527290"/>
              </p:ext>
            </p:extLst>
          </p:nvPr>
        </p:nvGraphicFramePr>
        <p:xfrm>
          <a:off x="921492" y="1934802"/>
          <a:ext cx="10363200" cy="324802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91887">
                <a:tc>
                  <a:txBody>
                    <a:bodyPr/>
                    <a:lstStyle/>
                    <a:p>
                      <a:pPr algn="ctr"/>
                      <a:r>
                        <a:rPr lang="en-GB" sz="2400" dirty="0"/>
                        <a:t>Name</a:t>
                      </a:r>
                    </a:p>
                  </a:txBody>
                  <a:tcPr/>
                </a:tc>
                <a:tc>
                  <a:txBody>
                    <a:bodyPr/>
                    <a:lstStyle/>
                    <a:p>
                      <a:pPr algn="ctr"/>
                      <a:r>
                        <a:rPr lang="en-GB" sz="2400" dirty="0"/>
                        <a:t>Grades improved since Year 10</a:t>
                      </a:r>
                    </a:p>
                  </a:txBody>
                  <a:tcPr/>
                </a:tc>
                <a:extLst>
                  <a:ext uri="{0D108BD9-81ED-4DB2-BD59-A6C34878D82A}">
                    <a16:rowId xmlns:a16="http://schemas.microsoft.com/office/drawing/2014/main" val="1002341891"/>
                  </a:ext>
                </a:extLst>
              </a:tr>
              <a:tr h="321674">
                <a:tc>
                  <a:txBody>
                    <a:bodyPr/>
                    <a:lstStyle/>
                    <a:p>
                      <a:pPr algn="ctr" fontAlgn="b"/>
                      <a:r>
                        <a:rPr lang="en-GB" sz="3600" b="0" i="0" u="none" strike="noStrike" dirty="0">
                          <a:effectLst/>
                          <a:latin typeface="Calibri" panose="020F0502020204030204" pitchFamily="34" charset="0"/>
                        </a:rPr>
                        <a:t>E</a:t>
                      </a:r>
                      <a:r>
                        <a:rPr lang="en-GB" sz="3600" b="0" i="0" u="none" strike="noStrike" baseline="0" dirty="0">
                          <a:effectLst/>
                          <a:latin typeface="Calibri" panose="020F0502020204030204" pitchFamily="34" charset="0"/>
                        </a:rPr>
                        <a:t> W</a:t>
                      </a:r>
                      <a:endParaRPr lang="en-GB" sz="3600" b="0" i="0" u="none" strike="noStrike" dirty="0">
                        <a:effectLst/>
                        <a:latin typeface="Calibri" panose="020F0502020204030204" pitchFamily="34" charset="0"/>
                      </a:endParaRPr>
                    </a:p>
                  </a:txBody>
                  <a:tcPr marL="9525" marR="9525" marT="9525" marB="0" anchor="b"/>
                </a:tc>
                <a:tc>
                  <a:txBody>
                    <a:bodyPr/>
                    <a:lstStyle/>
                    <a:p>
                      <a:pPr algn="ctr" fontAlgn="b"/>
                      <a:r>
                        <a:rPr lang="en-GB" sz="3600" b="0" i="0" u="none" strike="noStrike" dirty="0">
                          <a:effectLst/>
                          <a:latin typeface="Calibri" panose="020F0502020204030204" pitchFamily="34" charset="0"/>
                        </a:rPr>
                        <a:t>4.069</a:t>
                      </a:r>
                    </a:p>
                  </a:txBody>
                  <a:tcPr marL="9525" marR="9525" marT="9525" marB="0" anchor="b"/>
                </a:tc>
                <a:extLst>
                  <a:ext uri="{0D108BD9-81ED-4DB2-BD59-A6C34878D82A}">
                    <a16:rowId xmlns:a16="http://schemas.microsoft.com/office/drawing/2014/main" val="3865708081"/>
                  </a:ext>
                </a:extLst>
              </a:tr>
              <a:tr h="321674">
                <a:tc>
                  <a:txBody>
                    <a:bodyPr/>
                    <a:lstStyle/>
                    <a:p>
                      <a:pPr algn="ctr"/>
                      <a:r>
                        <a:rPr lang="en-GB" sz="3600" b="0" i="0" u="none" strike="noStrike" dirty="0">
                          <a:effectLst/>
                          <a:latin typeface="Calibri" panose="020F0502020204030204" pitchFamily="34" charset="0"/>
                        </a:rPr>
                        <a:t>B G</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3.739</a:t>
                      </a:r>
                    </a:p>
                  </a:txBody>
                  <a:tcPr marL="9525" marR="9525" marT="9525" marB="0" anchor="b"/>
                </a:tc>
                <a:extLst>
                  <a:ext uri="{0D108BD9-81ED-4DB2-BD59-A6C34878D82A}">
                    <a16:rowId xmlns:a16="http://schemas.microsoft.com/office/drawing/2014/main" val="1499642891"/>
                  </a:ext>
                </a:extLst>
              </a:tr>
              <a:tr h="321674">
                <a:tc>
                  <a:txBody>
                    <a:bodyPr/>
                    <a:lstStyle/>
                    <a:p>
                      <a:pPr algn="ctr"/>
                      <a:r>
                        <a:rPr lang="en-GB" sz="3600" b="0" i="0" u="none" strike="noStrike" dirty="0">
                          <a:effectLst/>
                          <a:latin typeface="Calibri" panose="020F0502020204030204" pitchFamily="34" charset="0"/>
                        </a:rPr>
                        <a:t>T F</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3.664</a:t>
                      </a:r>
                    </a:p>
                  </a:txBody>
                  <a:tcPr marL="9525" marR="9525" marT="9525" marB="0" anchor="b"/>
                </a:tc>
                <a:extLst>
                  <a:ext uri="{0D108BD9-81ED-4DB2-BD59-A6C34878D82A}">
                    <a16:rowId xmlns:a16="http://schemas.microsoft.com/office/drawing/2014/main" val="1904114985"/>
                  </a:ext>
                </a:extLst>
              </a:tr>
              <a:tr h="321674">
                <a:tc>
                  <a:txBody>
                    <a:bodyPr/>
                    <a:lstStyle/>
                    <a:p>
                      <a:pPr algn="ctr"/>
                      <a:r>
                        <a:rPr lang="en-GB" sz="3600" b="0" i="0" u="none" strike="noStrike" dirty="0">
                          <a:effectLst/>
                          <a:latin typeface="Calibri" panose="020F0502020204030204" pitchFamily="34" charset="0"/>
                        </a:rPr>
                        <a:t>J L</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3.519</a:t>
                      </a:r>
                    </a:p>
                  </a:txBody>
                  <a:tcPr marL="9525" marR="9525" marT="9525" marB="0" anchor="b"/>
                </a:tc>
                <a:extLst>
                  <a:ext uri="{0D108BD9-81ED-4DB2-BD59-A6C34878D82A}">
                    <a16:rowId xmlns:a16="http://schemas.microsoft.com/office/drawing/2014/main" val="4146169815"/>
                  </a:ext>
                </a:extLst>
              </a:tr>
              <a:tr h="321674">
                <a:tc>
                  <a:txBody>
                    <a:bodyPr/>
                    <a:lstStyle/>
                    <a:p>
                      <a:pPr algn="ctr"/>
                      <a:r>
                        <a:rPr lang="en-GB" sz="3600" b="0" i="0" u="none" strike="noStrike" dirty="0">
                          <a:effectLst/>
                          <a:latin typeface="Calibri" panose="020F0502020204030204" pitchFamily="34" charset="0"/>
                        </a:rPr>
                        <a:t>J </a:t>
                      </a:r>
                      <a:r>
                        <a:rPr lang="en-GB" sz="3600" b="0" i="0" u="none" strike="noStrike" baseline="0" dirty="0">
                          <a:effectLst/>
                          <a:latin typeface="Calibri" panose="020F0502020204030204" pitchFamily="34" charset="0"/>
                        </a:rPr>
                        <a:t>D</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3.452</a:t>
                      </a:r>
                    </a:p>
                  </a:txBody>
                  <a:tcPr marL="9525" marR="9525" marT="9525" marB="0" anchor="b"/>
                </a:tc>
                <a:extLst>
                  <a:ext uri="{0D108BD9-81ED-4DB2-BD59-A6C34878D82A}">
                    <a16:rowId xmlns:a16="http://schemas.microsoft.com/office/drawing/2014/main" val="2287551510"/>
                  </a:ext>
                </a:extLst>
              </a:tr>
            </a:tbl>
          </a:graphicData>
        </a:graphic>
      </p:graphicFrame>
      <p:sp>
        <p:nvSpPr>
          <p:cNvPr id="5" name="TextBox 4"/>
          <p:cNvSpPr txBox="1"/>
          <p:nvPr/>
        </p:nvSpPr>
        <p:spPr>
          <a:xfrm>
            <a:off x="1867437" y="601884"/>
            <a:ext cx="7920507" cy="707886"/>
          </a:xfrm>
          <a:prstGeom prst="rect">
            <a:avLst/>
          </a:prstGeom>
          <a:noFill/>
        </p:spPr>
        <p:txBody>
          <a:bodyPr wrap="square" rtlCol="0">
            <a:spAutoFit/>
          </a:bodyPr>
          <a:lstStyle/>
          <a:p>
            <a:pPr algn="ctr"/>
            <a:r>
              <a:rPr lang="en-GB" sz="4000" dirty="0"/>
              <a:t>Improvement in English</a:t>
            </a:r>
          </a:p>
        </p:txBody>
      </p:sp>
    </p:spTree>
    <p:extLst>
      <p:ext uri="{BB962C8B-B14F-4D97-AF65-F5344CB8AC3E}">
        <p14:creationId xmlns:p14="http://schemas.microsoft.com/office/powerpoint/2010/main" val="3788272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919242492"/>
              </p:ext>
            </p:extLst>
          </p:nvPr>
        </p:nvGraphicFramePr>
        <p:xfrm>
          <a:off x="921492" y="1934802"/>
          <a:ext cx="10363200" cy="324802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91887">
                <a:tc>
                  <a:txBody>
                    <a:bodyPr/>
                    <a:lstStyle/>
                    <a:p>
                      <a:pPr algn="ctr"/>
                      <a:r>
                        <a:rPr lang="en-GB" sz="2400" dirty="0"/>
                        <a:t>Name</a:t>
                      </a:r>
                    </a:p>
                  </a:txBody>
                  <a:tcPr/>
                </a:tc>
                <a:tc>
                  <a:txBody>
                    <a:bodyPr/>
                    <a:lstStyle/>
                    <a:p>
                      <a:pPr algn="ctr"/>
                      <a:r>
                        <a:rPr lang="en-GB" sz="2400" dirty="0"/>
                        <a:t>Grades improved since Year 10</a:t>
                      </a:r>
                    </a:p>
                  </a:txBody>
                  <a:tcPr/>
                </a:tc>
                <a:extLst>
                  <a:ext uri="{0D108BD9-81ED-4DB2-BD59-A6C34878D82A}">
                    <a16:rowId xmlns:a16="http://schemas.microsoft.com/office/drawing/2014/main" val="1002341891"/>
                  </a:ext>
                </a:extLst>
              </a:tr>
              <a:tr h="321674">
                <a:tc>
                  <a:txBody>
                    <a:bodyPr/>
                    <a:lstStyle/>
                    <a:p>
                      <a:pPr algn="ctr" fontAlgn="b"/>
                      <a:r>
                        <a:rPr lang="en-GB" sz="3600" b="0" i="0" u="none" strike="noStrike" dirty="0">
                          <a:effectLst/>
                          <a:latin typeface="Calibri" panose="020F0502020204030204" pitchFamily="34" charset="0"/>
                        </a:rPr>
                        <a:t>A M</a:t>
                      </a:r>
                    </a:p>
                  </a:txBody>
                  <a:tcPr marL="9525" marR="9525" marT="9525" marB="0" anchor="b"/>
                </a:tc>
                <a:tc>
                  <a:txBody>
                    <a:bodyPr/>
                    <a:lstStyle/>
                    <a:p>
                      <a:pPr algn="ctr" fontAlgn="b"/>
                      <a:r>
                        <a:rPr lang="en-GB" sz="3600" b="0" i="0" u="none" strike="noStrike" dirty="0">
                          <a:effectLst/>
                          <a:latin typeface="Calibri" panose="020F0502020204030204" pitchFamily="34" charset="0"/>
                        </a:rPr>
                        <a:t>3.952</a:t>
                      </a:r>
                    </a:p>
                  </a:txBody>
                  <a:tcPr marL="9525" marR="9525" marT="9525" marB="0" anchor="b"/>
                </a:tc>
                <a:extLst>
                  <a:ext uri="{0D108BD9-81ED-4DB2-BD59-A6C34878D82A}">
                    <a16:rowId xmlns:a16="http://schemas.microsoft.com/office/drawing/2014/main" val="3865708081"/>
                  </a:ext>
                </a:extLst>
              </a:tr>
              <a:tr h="321674">
                <a:tc>
                  <a:txBody>
                    <a:bodyPr/>
                    <a:lstStyle/>
                    <a:p>
                      <a:pPr algn="ctr"/>
                      <a:r>
                        <a:rPr lang="en-GB" sz="3600" b="0" i="0" u="none" strike="noStrike" dirty="0">
                          <a:effectLst/>
                          <a:latin typeface="Calibri" panose="020F0502020204030204" pitchFamily="34" charset="0"/>
                        </a:rPr>
                        <a:t>T G</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3.730</a:t>
                      </a:r>
                    </a:p>
                  </a:txBody>
                  <a:tcPr marL="9525" marR="9525" marT="9525" marB="0" anchor="b"/>
                </a:tc>
                <a:extLst>
                  <a:ext uri="{0D108BD9-81ED-4DB2-BD59-A6C34878D82A}">
                    <a16:rowId xmlns:a16="http://schemas.microsoft.com/office/drawing/2014/main" val="1499642891"/>
                  </a:ext>
                </a:extLst>
              </a:tr>
              <a:tr h="321674">
                <a:tc>
                  <a:txBody>
                    <a:bodyPr/>
                    <a:lstStyle/>
                    <a:p>
                      <a:pPr algn="ctr"/>
                      <a:r>
                        <a:rPr lang="en-GB" sz="3600" b="0" i="0" u="none" strike="noStrike" dirty="0">
                          <a:effectLst/>
                          <a:latin typeface="Calibri" panose="020F0502020204030204" pitchFamily="34" charset="0"/>
                        </a:rPr>
                        <a:t>D M</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3.162</a:t>
                      </a:r>
                    </a:p>
                  </a:txBody>
                  <a:tcPr marL="9525" marR="9525" marT="9525" marB="0" anchor="b"/>
                </a:tc>
                <a:extLst>
                  <a:ext uri="{0D108BD9-81ED-4DB2-BD59-A6C34878D82A}">
                    <a16:rowId xmlns:a16="http://schemas.microsoft.com/office/drawing/2014/main" val="1904114985"/>
                  </a:ext>
                </a:extLst>
              </a:tr>
              <a:tr h="321674">
                <a:tc>
                  <a:txBody>
                    <a:bodyPr/>
                    <a:lstStyle/>
                    <a:p>
                      <a:pPr algn="ctr"/>
                      <a:r>
                        <a:rPr lang="en-GB" sz="3600" b="0" i="0" u="none" strike="noStrike" dirty="0">
                          <a:effectLst/>
                          <a:latin typeface="Calibri" panose="020F0502020204030204" pitchFamily="34" charset="0"/>
                        </a:rPr>
                        <a:t>C W</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2.952</a:t>
                      </a:r>
                    </a:p>
                  </a:txBody>
                  <a:tcPr marL="9525" marR="9525" marT="9525" marB="0" anchor="b"/>
                </a:tc>
                <a:extLst>
                  <a:ext uri="{0D108BD9-81ED-4DB2-BD59-A6C34878D82A}">
                    <a16:rowId xmlns:a16="http://schemas.microsoft.com/office/drawing/2014/main" val="4146169815"/>
                  </a:ext>
                </a:extLst>
              </a:tr>
              <a:tr h="321674">
                <a:tc>
                  <a:txBody>
                    <a:bodyPr/>
                    <a:lstStyle/>
                    <a:p>
                      <a:pPr algn="ctr"/>
                      <a:r>
                        <a:rPr lang="en-GB" sz="3600" b="0" i="0" u="none" strike="noStrike" dirty="0">
                          <a:effectLst/>
                          <a:latin typeface="Calibri" panose="020F0502020204030204" pitchFamily="34" charset="0"/>
                        </a:rPr>
                        <a:t>A T</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2.862</a:t>
                      </a:r>
                    </a:p>
                  </a:txBody>
                  <a:tcPr marL="9525" marR="9525" marT="9525" marB="0" anchor="b"/>
                </a:tc>
                <a:extLst>
                  <a:ext uri="{0D108BD9-81ED-4DB2-BD59-A6C34878D82A}">
                    <a16:rowId xmlns:a16="http://schemas.microsoft.com/office/drawing/2014/main" val="2287551510"/>
                  </a:ext>
                </a:extLst>
              </a:tr>
            </a:tbl>
          </a:graphicData>
        </a:graphic>
      </p:graphicFrame>
      <p:sp>
        <p:nvSpPr>
          <p:cNvPr id="5" name="TextBox 4"/>
          <p:cNvSpPr txBox="1"/>
          <p:nvPr/>
        </p:nvSpPr>
        <p:spPr>
          <a:xfrm>
            <a:off x="1867437" y="601884"/>
            <a:ext cx="7920507" cy="707886"/>
          </a:xfrm>
          <a:prstGeom prst="rect">
            <a:avLst/>
          </a:prstGeom>
          <a:noFill/>
        </p:spPr>
        <p:txBody>
          <a:bodyPr wrap="square" rtlCol="0">
            <a:spAutoFit/>
          </a:bodyPr>
          <a:lstStyle/>
          <a:p>
            <a:pPr algn="ctr"/>
            <a:r>
              <a:rPr lang="en-GB" sz="4000" dirty="0"/>
              <a:t>Improvement in Maths</a:t>
            </a:r>
          </a:p>
        </p:txBody>
      </p:sp>
    </p:spTree>
    <p:extLst>
      <p:ext uri="{BB962C8B-B14F-4D97-AF65-F5344CB8AC3E}">
        <p14:creationId xmlns:p14="http://schemas.microsoft.com/office/powerpoint/2010/main" val="1952951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593677374"/>
              </p:ext>
            </p:extLst>
          </p:nvPr>
        </p:nvGraphicFramePr>
        <p:xfrm>
          <a:off x="921492" y="1934802"/>
          <a:ext cx="10363200" cy="324802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91887">
                <a:tc>
                  <a:txBody>
                    <a:bodyPr/>
                    <a:lstStyle/>
                    <a:p>
                      <a:pPr algn="ctr"/>
                      <a:r>
                        <a:rPr lang="en-GB" sz="2400" dirty="0"/>
                        <a:t>Name</a:t>
                      </a:r>
                    </a:p>
                  </a:txBody>
                  <a:tcPr/>
                </a:tc>
                <a:tc>
                  <a:txBody>
                    <a:bodyPr/>
                    <a:lstStyle/>
                    <a:p>
                      <a:pPr algn="ctr"/>
                      <a:r>
                        <a:rPr lang="en-GB" sz="2400" dirty="0"/>
                        <a:t>Grades improved since Year 10</a:t>
                      </a:r>
                    </a:p>
                  </a:txBody>
                  <a:tcPr/>
                </a:tc>
                <a:extLst>
                  <a:ext uri="{0D108BD9-81ED-4DB2-BD59-A6C34878D82A}">
                    <a16:rowId xmlns:a16="http://schemas.microsoft.com/office/drawing/2014/main" val="1002341891"/>
                  </a:ext>
                </a:extLst>
              </a:tr>
              <a:tr h="321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b="0" i="0" u="none" strike="noStrike" dirty="0">
                          <a:effectLst/>
                          <a:latin typeface="Calibri" panose="020F0502020204030204" pitchFamily="34" charset="0"/>
                        </a:rPr>
                        <a:t>C W</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3.582</a:t>
                      </a:r>
                    </a:p>
                  </a:txBody>
                  <a:tcPr marL="9525" marR="9525" marT="9525" marB="0" anchor="b"/>
                </a:tc>
                <a:extLst>
                  <a:ext uri="{0D108BD9-81ED-4DB2-BD59-A6C34878D82A}">
                    <a16:rowId xmlns:a16="http://schemas.microsoft.com/office/drawing/2014/main" val="3865708081"/>
                  </a:ext>
                </a:extLst>
              </a:tr>
              <a:tr h="321674">
                <a:tc>
                  <a:txBody>
                    <a:bodyPr/>
                    <a:lstStyle/>
                    <a:p>
                      <a:pPr algn="ctr"/>
                      <a:r>
                        <a:rPr lang="en-GB" sz="3600" b="0" i="0" u="none" strike="noStrike" dirty="0">
                          <a:effectLst/>
                          <a:latin typeface="Calibri" panose="020F0502020204030204" pitchFamily="34" charset="0"/>
                        </a:rPr>
                        <a:t>J L</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3.437</a:t>
                      </a:r>
                    </a:p>
                  </a:txBody>
                  <a:tcPr marL="9525" marR="9525" marT="9525" marB="0" anchor="b"/>
                </a:tc>
                <a:extLst>
                  <a:ext uri="{0D108BD9-81ED-4DB2-BD59-A6C34878D82A}">
                    <a16:rowId xmlns:a16="http://schemas.microsoft.com/office/drawing/2014/main" val="1499642891"/>
                  </a:ext>
                </a:extLst>
              </a:tr>
              <a:tr h="321674">
                <a:tc>
                  <a:txBody>
                    <a:bodyPr/>
                    <a:lstStyle/>
                    <a:p>
                      <a:pPr algn="ctr"/>
                      <a:r>
                        <a:rPr lang="en-GB" sz="3600" b="0" i="0" u="none" strike="noStrike" dirty="0">
                          <a:effectLst/>
                          <a:latin typeface="Calibri" panose="020F0502020204030204" pitchFamily="34" charset="0"/>
                        </a:rPr>
                        <a:t>T G</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3.396</a:t>
                      </a:r>
                    </a:p>
                  </a:txBody>
                  <a:tcPr marL="9525" marR="9525" marT="9525" marB="0" anchor="b"/>
                </a:tc>
                <a:extLst>
                  <a:ext uri="{0D108BD9-81ED-4DB2-BD59-A6C34878D82A}">
                    <a16:rowId xmlns:a16="http://schemas.microsoft.com/office/drawing/2014/main" val="1904114985"/>
                  </a:ext>
                </a:extLst>
              </a:tr>
              <a:tr h="321674">
                <a:tc>
                  <a:txBody>
                    <a:bodyPr/>
                    <a:lstStyle/>
                    <a:p>
                      <a:pPr algn="ctr"/>
                      <a:r>
                        <a:rPr lang="en-GB" sz="3600" dirty="0"/>
                        <a:t>A P</a:t>
                      </a:r>
                    </a:p>
                  </a:txBody>
                  <a:tcPr marL="9525" marR="9525" marT="9525" marB="0" anchor="b"/>
                </a:tc>
                <a:tc>
                  <a:txBody>
                    <a:bodyPr/>
                    <a:lstStyle/>
                    <a:p>
                      <a:pPr algn="ctr" fontAlgn="b"/>
                      <a:r>
                        <a:rPr lang="en-GB" sz="3600" b="0" i="0" u="none" strike="noStrike" dirty="0">
                          <a:effectLst/>
                          <a:latin typeface="Calibri" panose="020F0502020204030204" pitchFamily="34" charset="0"/>
                        </a:rPr>
                        <a:t>3.178</a:t>
                      </a:r>
                    </a:p>
                  </a:txBody>
                  <a:tcPr marL="9525" marR="9525" marT="9525" marB="0" anchor="b"/>
                </a:tc>
                <a:extLst>
                  <a:ext uri="{0D108BD9-81ED-4DB2-BD59-A6C34878D82A}">
                    <a16:rowId xmlns:a16="http://schemas.microsoft.com/office/drawing/2014/main" val="4146169815"/>
                  </a:ext>
                </a:extLst>
              </a:tr>
              <a:tr h="321674">
                <a:tc>
                  <a:txBody>
                    <a:bodyPr/>
                    <a:lstStyle/>
                    <a:p>
                      <a:pPr algn="ctr"/>
                      <a:r>
                        <a:rPr lang="en-GB" sz="3600" b="0" i="0" u="none" strike="noStrike" dirty="0">
                          <a:effectLst/>
                          <a:latin typeface="Calibri" panose="020F0502020204030204" pitchFamily="34" charset="0"/>
                        </a:rPr>
                        <a:t>F H</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2.913</a:t>
                      </a:r>
                    </a:p>
                  </a:txBody>
                  <a:tcPr marL="9525" marR="9525" marT="9525" marB="0" anchor="b"/>
                </a:tc>
                <a:extLst>
                  <a:ext uri="{0D108BD9-81ED-4DB2-BD59-A6C34878D82A}">
                    <a16:rowId xmlns:a16="http://schemas.microsoft.com/office/drawing/2014/main" val="2287551510"/>
                  </a:ext>
                </a:extLst>
              </a:tr>
            </a:tbl>
          </a:graphicData>
        </a:graphic>
      </p:graphicFrame>
      <p:sp>
        <p:nvSpPr>
          <p:cNvPr id="5" name="TextBox 4"/>
          <p:cNvSpPr txBox="1"/>
          <p:nvPr/>
        </p:nvSpPr>
        <p:spPr>
          <a:xfrm>
            <a:off x="1867437" y="601884"/>
            <a:ext cx="7920507" cy="707886"/>
          </a:xfrm>
          <a:prstGeom prst="rect">
            <a:avLst/>
          </a:prstGeom>
          <a:noFill/>
        </p:spPr>
        <p:txBody>
          <a:bodyPr wrap="square" rtlCol="0">
            <a:spAutoFit/>
          </a:bodyPr>
          <a:lstStyle/>
          <a:p>
            <a:pPr algn="ctr"/>
            <a:r>
              <a:rPr lang="en-GB" sz="4000" dirty="0"/>
              <a:t>Improvement in EBACC</a:t>
            </a:r>
          </a:p>
        </p:txBody>
      </p:sp>
    </p:spTree>
    <p:extLst>
      <p:ext uri="{BB962C8B-B14F-4D97-AF65-F5344CB8AC3E}">
        <p14:creationId xmlns:p14="http://schemas.microsoft.com/office/powerpoint/2010/main" val="557127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98611947"/>
              </p:ext>
            </p:extLst>
          </p:nvPr>
        </p:nvGraphicFramePr>
        <p:xfrm>
          <a:off x="921492" y="1934802"/>
          <a:ext cx="10363200" cy="324802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91887">
                <a:tc>
                  <a:txBody>
                    <a:bodyPr/>
                    <a:lstStyle/>
                    <a:p>
                      <a:pPr algn="ctr"/>
                      <a:r>
                        <a:rPr lang="en-GB" sz="2400" dirty="0"/>
                        <a:t>Name</a:t>
                      </a:r>
                    </a:p>
                  </a:txBody>
                  <a:tcPr/>
                </a:tc>
                <a:tc>
                  <a:txBody>
                    <a:bodyPr/>
                    <a:lstStyle/>
                    <a:p>
                      <a:pPr algn="ctr"/>
                      <a:r>
                        <a:rPr lang="en-GB" sz="2400" dirty="0"/>
                        <a:t>Grades improved since Year 10</a:t>
                      </a:r>
                    </a:p>
                  </a:txBody>
                  <a:tcPr/>
                </a:tc>
                <a:extLst>
                  <a:ext uri="{0D108BD9-81ED-4DB2-BD59-A6C34878D82A}">
                    <a16:rowId xmlns:a16="http://schemas.microsoft.com/office/drawing/2014/main" val="1002341891"/>
                  </a:ext>
                </a:extLst>
              </a:tr>
              <a:tr h="321674">
                <a:tc>
                  <a:txBody>
                    <a:bodyPr/>
                    <a:lstStyle/>
                    <a:p>
                      <a:pPr algn="ctr" fontAlgn="b"/>
                      <a:r>
                        <a:rPr lang="en-GB" sz="3600" b="0" i="0" u="none" strike="noStrike" dirty="0">
                          <a:effectLst/>
                          <a:latin typeface="Calibri" panose="020F0502020204030204" pitchFamily="34" charset="0"/>
                        </a:rPr>
                        <a:t>E W</a:t>
                      </a:r>
                    </a:p>
                  </a:txBody>
                  <a:tcPr marL="9525" marR="9525" marT="9525" marB="0" anchor="b"/>
                </a:tc>
                <a:tc>
                  <a:txBody>
                    <a:bodyPr/>
                    <a:lstStyle/>
                    <a:p>
                      <a:pPr algn="ctr" fontAlgn="b"/>
                      <a:r>
                        <a:rPr lang="en-GB" sz="3600" b="0" i="0" u="none" strike="noStrike" dirty="0">
                          <a:effectLst/>
                          <a:latin typeface="Calibri" panose="020F0502020204030204" pitchFamily="34" charset="0"/>
                        </a:rPr>
                        <a:t>3.547</a:t>
                      </a:r>
                    </a:p>
                  </a:txBody>
                  <a:tcPr marL="9525" marR="9525" marT="9525" marB="0" anchor="b"/>
                </a:tc>
                <a:extLst>
                  <a:ext uri="{0D108BD9-81ED-4DB2-BD59-A6C34878D82A}">
                    <a16:rowId xmlns:a16="http://schemas.microsoft.com/office/drawing/2014/main" val="3865708081"/>
                  </a:ext>
                </a:extLst>
              </a:tr>
              <a:tr h="321674">
                <a:tc>
                  <a:txBody>
                    <a:bodyPr/>
                    <a:lstStyle/>
                    <a:p>
                      <a:pPr algn="ctr"/>
                      <a:r>
                        <a:rPr lang="en-GB" sz="3600" b="0" i="0" u="none" strike="noStrike" dirty="0">
                          <a:effectLst/>
                          <a:latin typeface="Calibri" panose="020F0502020204030204" pitchFamily="34" charset="0"/>
                        </a:rPr>
                        <a:t>L A</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2.697</a:t>
                      </a:r>
                    </a:p>
                  </a:txBody>
                  <a:tcPr marL="9525" marR="9525" marT="9525" marB="0" anchor="b"/>
                </a:tc>
                <a:extLst>
                  <a:ext uri="{0D108BD9-81ED-4DB2-BD59-A6C34878D82A}">
                    <a16:rowId xmlns:a16="http://schemas.microsoft.com/office/drawing/2014/main" val="1499642891"/>
                  </a:ext>
                </a:extLst>
              </a:tr>
              <a:tr h="321674">
                <a:tc>
                  <a:txBody>
                    <a:bodyPr/>
                    <a:lstStyle/>
                    <a:p>
                      <a:pPr algn="ctr"/>
                      <a:r>
                        <a:rPr lang="en-GB" sz="3600" b="0" i="0" u="none" strike="noStrike" dirty="0">
                          <a:effectLst/>
                          <a:latin typeface="Calibri" panose="020F0502020204030204" pitchFamily="34" charset="0"/>
                        </a:rPr>
                        <a:t>T F</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2.297</a:t>
                      </a:r>
                    </a:p>
                  </a:txBody>
                  <a:tcPr marL="9525" marR="9525" marT="9525" marB="0" anchor="b"/>
                </a:tc>
                <a:extLst>
                  <a:ext uri="{0D108BD9-81ED-4DB2-BD59-A6C34878D82A}">
                    <a16:rowId xmlns:a16="http://schemas.microsoft.com/office/drawing/2014/main" val="1904114985"/>
                  </a:ext>
                </a:extLst>
              </a:tr>
              <a:tr h="321674">
                <a:tc>
                  <a:txBody>
                    <a:bodyPr/>
                    <a:lstStyle/>
                    <a:p>
                      <a:pPr algn="ctr"/>
                      <a:r>
                        <a:rPr lang="en-GB" sz="3600" b="0" i="0" u="none" strike="noStrike" dirty="0">
                          <a:effectLst/>
                          <a:latin typeface="Calibri" panose="020F0502020204030204" pitchFamily="34" charset="0"/>
                        </a:rPr>
                        <a:t>J L</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2.180</a:t>
                      </a:r>
                    </a:p>
                  </a:txBody>
                  <a:tcPr marL="9525" marR="9525" marT="9525" marB="0" anchor="b"/>
                </a:tc>
                <a:extLst>
                  <a:ext uri="{0D108BD9-81ED-4DB2-BD59-A6C34878D82A}">
                    <a16:rowId xmlns:a16="http://schemas.microsoft.com/office/drawing/2014/main" val="4146169815"/>
                  </a:ext>
                </a:extLst>
              </a:tr>
              <a:tr h="321674">
                <a:tc>
                  <a:txBody>
                    <a:bodyPr/>
                    <a:lstStyle/>
                    <a:p>
                      <a:pPr algn="ctr"/>
                      <a:r>
                        <a:rPr lang="en-GB" sz="3600" b="0" i="0" u="none" strike="noStrike" dirty="0">
                          <a:effectLst/>
                          <a:latin typeface="Calibri" panose="020F0502020204030204" pitchFamily="34" charset="0"/>
                        </a:rPr>
                        <a:t>O T</a:t>
                      </a:r>
                      <a:endParaRPr lang="en-GB" sz="3600" dirty="0"/>
                    </a:p>
                  </a:txBody>
                  <a:tcPr marL="9525" marR="9525" marT="9525" marB="0" anchor="b"/>
                </a:tc>
                <a:tc>
                  <a:txBody>
                    <a:bodyPr/>
                    <a:lstStyle/>
                    <a:p>
                      <a:pPr algn="ctr" fontAlgn="b"/>
                      <a:r>
                        <a:rPr lang="en-GB" sz="3600" b="0" i="0" u="none" strike="noStrike" dirty="0">
                          <a:effectLst/>
                          <a:latin typeface="Calibri" panose="020F0502020204030204" pitchFamily="34" charset="0"/>
                        </a:rPr>
                        <a:t>2.170</a:t>
                      </a:r>
                    </a:p>
                  </a:txBody>
                  <a:tcPr marL="9525" marR="9525" marT="9525" marB="0" anchor="b"/>
                </a:tc>
                <a:extLst>
                  <a:ext uri="{0D108BD9-81ED-4DB2-BD59-A6C34878D82A}">
                    <a16:rowId xmlns:a16="http://schemas.microsoft.com/office/drawing/2014/main" val="2287551510"/>
                  </a:ext>
                </a:extLst>
              </a:tr>
            </a:tbl>
          </a:graphicData>
        </a:graphic>
      </p:graphicFrame>
      <p:sp>
        <p:nvSpPr>
          <p:cNvPr id="5" name="TextBox 4"/>
          <p:cNvSpPr txBox="1"/>
          <p:nvPr/>
        </p:nvSpPr>
        <p:spPr>
          <a:xfrm>
            <a:off x="1867437" y="601884"/>
            <a:ext cx="7920507" cy="707886"/>
          </a:xfrm>
          <a:prstGeom prst="rect">
            <a:avLst/>
          </a:prstGeom>
          <a:noFill/>
        </p:spPr>
        <p:txBody>
          <a:bodyPr wrap="square" rtlCol="0">
            <a:spAutoFit/>
          </a:bodyPr>
          <a:lstStyle/>
          <a:p>
            <a:pPr algn="ctr"/>
            <a:r>
              <a:rPr lang="en-GB" sz="4000" dirty="0"/>
              <a:t>Improvement in Open</a:t>
            </a:r>
          </a:p>
        </p:txBody>
      </p:sp>
    </p:spTree>
    <p:extLst>
      <p:ext uri="{BB962C8B-B14F-4D97-AF65-F5344CB8AC3E}">
        <p14:creationId xmlns:p14="http://schemas.microsoft.com/office/powerpoint/2010/main" val="172725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629A-EA18-4946-992D-CADF26204536}"/>
              </a:ext>
            </a:extLst>
          </p:cNvPr>
          <p:cNvSpPr>
            <a:spLocks noGrp="1"/>
          </p:cNvSpPr>
          <p:nvPr>
            <p:ph type="title"/>
          </p:nvPr>
        </p:nvSpPr>
        <p:spPr>
          <a:xfrm>
            <a:off x="913775" y="419451"/>
            <a:ext cx="10364451" cy="1879132"/>
          </a:xfrm>
          <a:solidFill>
            <a:schemeClr val="bg1"/>
          </a:solidFill>
        </p:spPr>
        <p:txBody>
          <a:bodyPr>
            <a:normAutofit fontScale="90000"/>
          </a:bodyPr>
          <a:lstStyle/>
          <a:p>
            <a:r>
              <a:rPr lang="en-GB" b="0" i="0" dirty="0">
                <a:solidFill>
                  <a:srgbClr val="212121"/>
                </a:solidFill>
                <a:effectLst/>
                <a:latin typeface="Segoe UI" panose="020B0502040204020203" pitchFamily="34" charset="0"/>
              </a:rPr>
              <a:t>My child is really struggling with what she wants to do in the future and needs to visit more colleges, What college open events are available?</a:t>
            </a:r>
            <a:endParaRPr lang="en-GB" dirty="0"/>
          </a:p>
        </p:txBody>
      </p:sp>
      <p:sp>
        <p:nvSpPr>
          <p:cNvPr id="3" name="Content Placeholder 2">
            <a:extLst>
              <a:ext uri="{FF2B5EF4-FFF2-40B4-BE49-F238E27FC236}">
                <a16:creationId xmlns:a16="http://schemas.microsoft.com/office/drawing/2014/main" id="{95FDFE39-2B88-434F-88DA-4E6E52ECF775}"/>
              </a:ext>
            </a:extLst>
          </p:cNvPr>
          <p:cNvSpPr>
            <a:spLocks noGrp="1"/>
          </p:cNvSpPr>
          <p:nvPr>
            <p:ph sz="quarter" idx="13"/>
          </p:nvPr>
        </p:nvSpPr>
        <p:spPr/>
        <p:txBody>
          <a:bodyPr>
            <a:normAutofit fontScale="85000" lnSpcReduction="10000"/>
          </a:bodyPr>
          <a:lstStyle/>
          <a:p>
            <a:r>
              <a:rPr lang="en-GB" sz="2800" dirty="0"/>
              <a:t>Year 10 have a visit to </a:t>
            </a:r>
            <a:r>
              <a:rPr lang="en-GB" sz="2800" dirty="0" err="1"/>
              <a:t>cronton</a:t>
            </a:r>
            <a:r>
              <a:rPr lang="en-GB" sz="2800" dirty="0"/>
              <a:t> college, Priestly and </a:t>
            </a:r>
            <a:r>
              <a:rPr lang="en-GB" sz="2800" dirty="0" err="1"/>
              <a:t>warrington</a:t>
            </a:r>
            <a:r>
              <a:rPr lang="en-GB" sz="2800" dirty="0"/>
              <a:t> vale this term</a:t>
            </a:r>
          </a:p>
          <a:p>
            <a:r>
              <a:rPr lang="en-GB" sz="2800" dirty="0"/>
              <a:t>All colleges hold open evenings in the autumn term – we suggest going to all</a:t>
            </a:r>
          </a:p>
          <a:p>
            <a:r>
              <a:rPr lang="en-GB" sz="2800" dirty="0"/>
              <a:t>All students are helped to apply to three colleges before Christmas</a:t>
            </a:r>
          </a:p>
          <a:p>
            <a:r>
              <a:rPr lang="en-GB" sz="2800" dirty="0"/>
              <a:t>All students have a 1-1 meeting with </a:t>
            </a:r>
            <a:r>
              <a:rPr lang="en-GB" sz="2800" dirty="0" err="1"/>
              <a:t>paula</a:t>
            </a:r>
            <a:r>
              <a:rPr lang="en-GB" sz="2800" dirty="0"/>
              <a:t> our careers link advisor</a:t>
            </a:r>
          </a:p>
        </p:txBody>
      </p:sp>
    </p:spTree>
    <p:extLst>
      <p:ext uri="{BB962C8B-B14F-4D97-AF65-F5344CB8AC3E}">
        <p14:creationId xmlns:p14="http://schemas.microsoft.com/office/powerpoint/2010/main" val="3040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751393980"/>
              </p:ext>
            </p:extLst>
          </p:nvPr>
        </p:nvGraphicFramePr>
        <p:xfrm>
          <a:off x="1031451" y="1842205"/>
          <a:ext cx="10363200" cy="4819650"/>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91887">
                <a:tc>
                  <a:txBody>
                    <a:bodyPr/>
                    <a:lstStyle/>
                    <a:p>
                      <a:pPr algn="ctr"/>
                      <a:r>
                        <a:rPr lang="en-GB" sz="2400" dirty="0"/>
                        <a:t>Name</a:t>
                      </a:r>
                    </a:p>
                  </a:txBody>
                  <a:tcPr/>
                </a:tc>
                <a:tc>
                  <a:txBody>
                    <a:bodyPr/>
                    <a:lstStyle/>
                    <a:p>
                      <a:pPr algn="ctr"/>
                      <a:r>
                        <a:rPr lang="en-GB" sz="2400" dirty="0"/>
                        <a:t>Grades improved since Year 10</a:t>
                      </a:r>
                    </a:p>
                  </a:txBody>
                  <a:tcPr/>
                </a:tc>
                <a:extLst>
                  <a:ext uri="{0D108BD9-81ED-4DB2-BD59-A6C34878D82A}">
                    <a16:rowId xmlns:a16="http://schemas.microsoft.com/office/drawing/2014/main" val="1002341891"/>
                  </a:ext>
                </a:extLst>
              </a:tr>
              <a:tr h="321674">
                <a:tc>
                  <a:txBody>
                    <a:bodyPr/>
                    <a:lstStyle/>
                    <a:p>
                      <a:pPr algn="ctr" fontAlgn="b"/>
                      <a:r>
                        <a:rPr lang="en-GB" sz="2800" b="0" i="0" u="none" strike="noStrike" dirty="0">
                          <a:effectLst/>
                          <a:latin typeface="Calibri" panose="020F0502020204030204" pitchFamily="34" charset="0"/>
                        </a:rPr>
                        <a:t>E W</a:t>
                      </a:r>
                    </a:p>
                  </a:txBody>
                  <a:tcPr marL="9525" marR="9525" marT="9525" marB="0" anchor="b"/>
                </a:tc>
                <a:tc>
                  <a:txBody>
                    <a:bodyPr/>
                    <a:lstStyle/>
                    <a:p>
                      <a:pPr algn="ctr" fontAlgn="b"/>
                      <a:r>
                        <a:rPr lang="en-GB" sz="2800" b="0" i="0" u="none" strike="noStrike" dirty="0">
                          <a:effectLst/>
                          <a:latin typeface="Calibri" panose="020F0502020204030204" pitchFamily="34" charset="0"/>
                        </a:rPr>
                        <a:t>3.095</a:t>
                      </a:r>
                    </a:p>
                  </a:txBody>
                  <a:tcPr marL="9525" marR="9525" marT="9525" marB="0" anchor="b"/>
                </a:tc>
                <a:extLst>
                  <a:ext uri="{0D108BD9-81ED-4DB2-BD59-A6C34878D82A}">
                    <a16:rowId xmlns:a16="http://schemas.microsoft.com/office/drawing/2014/main" val="3865708081"/>
                  </a:ext>
                </a:extLst>
              </a:tr>
              <a:tr h="321674">
                <a:tc>
                  <a:txBody>
                    <a:bodyPr/>
                    <a:lstStyle/>
                    <a:p>
                      <a:pPr algn="ctr"/>
                      <a:r>
                        <a:rPr lang="en-GB" sz="2800" b="0" i="0" u="none" strike="noStrike" dirty="0">
                          <a:effectLst/>
                          <a:latin typeface="Calibri" panose="020F0502020204030204" pitchFamily="34" charset="0"/>
                        </a:rPr>
                        <a:t>J L</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2.753</a:t>
                      </a:r>
                    </a:p>
                  </a:txBody>
                  <a:tcPr marL="9525" marR="9525" marT="9525" marB="0" anchor="b"/>
                </a:tc>
                <a:extLst>
                  <a:ext uri="{0D108BD9-81ED-4DB2-BD59-A6C34878D82A}">
                    <a16:rowId xmlns:a16="http://schemas.microsoft.com/office/drawing/2014/main" val="1499642891"/>
                  </a:ext>
                </a:extLst>
              </a:tr>
              <a:tr h="321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0" i="0" u="none" strike="noStrike" dirty="0">
                          <a:effectLst/>
                          <a:latin typeface="Calibri" panose="020F0502020204030204" pitchFamily="34" charset="0"/>
                        </a:rPr>
                        <a:t>C W</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2.480</a:t>
                      </a:r>
                    </a:p>
                  </a:txBody>
                  <a:tcPr marL="9525" marR="9525" marT="9525" marB="0" anchor="b"/>
                </a:tc>
                <a:extLst>
                  <a:ext uri="{0D108BD9-81ED-4DB2-BD59-A6C34878D82A}">
                    <a16:rowId xmlns:a16="http://schemas.microsoft.com/office/drawing/2014/main" val="1904114985"/>
                  </a:ext>
                </a:extLst>
              </a:tr>
              <a:tr h="321674">
                <a:tc>
                  <a:txBody>
                    <a:bodyPr/>
                    <a:lstStyle/>
                    <a:p>
                      <a:pPr algn="ctr"/>
                      <a:r>
                        <a:rPr lang="en-GB" sz="2800" b="0" i="0" u="none" strike="noStrike" dirty="0">
                          <a:effectLst/>
                          <a:latin typeface="Calibri" panose="020F0502020204030204" pitchFamily="34" charset="0"/>
                        </a:rPr>
                        <a:t>M B</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2.241</a:t>
                      </a:r>
                    </a:p>
                  </a:txBody>
                  <a:tcPr marL="9525" marR="9525" marT="9525" marB="0" anchor="b"/>
                </a:tc>
                <a:extLst>
                  <a:ext uri="{0D108BD9-81ED-4DB2-BD59-A6C34878D82A}">
                    <a16:rowId xmlns:a16="http://schemas.microsoft.com/office/drawing/2014/main" val="4146169815"/>
                  </a:ext>
                </a:extLst>
              </a:tr>
              <a:tr h="321674">
                <a:tc>
                  <a:txBody>
                    <a:bodyPr/>
                    <a:lstStyle/>
                    <a:p>
                      <a:pPr algn="ctr"/>
                      <a:r>
                        <a:rPr lang="en-GB" sz="2800" b="0" i="0" u="none" strike="noStrike" dirty="0">
                          <a:effectLst/>
                          <a:latin typeface="Calibri" panose="020F0502020204030204" pitchFamily="34" charset="0"/>
                        </a:rPr>
                        <a:t>T G</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2.196</a:t>
                      </a:r>
                    </a:p>
                  </a:txBody>
                  <a:tcPr marL="9525" marR="9525" marT="9525" marB="0" anchor="b"/>
                </a:tc>
                <a:extLst>
                  <a:ext uri="{0D108BD9-81ED-4DB2-BD59-A6C34878D82A}">
                    <a16:rowId xmlns:a16="http://schemas.microsoft.com/office/drawing/2014/main" val="2287551510"/>
                  </a:ext>
                </a:extLst>
              </a:tr>
              <a:tr h="321674">
                <a:tc>
                  <a:txBody>
                    <a:bodyPr/>
                    <a:lstStyle/>
                    <a:p>
                      <a:pPr algn="ctr" fontAlgn="b"/>
                      <a:r>
                        <a:rPr lang="en-GB" sz="2800" b="0" i="0" u="none" strike="noStrike" dirty="0">
                          <a:effectLst/>
                          <a:latin typeface="Calibri" panose="020F0502020204030204" pitchFamily="34" charset="0"/>
                        </a:rPr>
                        <a:t>A M</a:t>
                      </a:r>
                    </a:p>
                  </a:txBody>
                  <a:tcPr marL="9525" marR="9525" marT="9525" marB="0" anchor="b"/>
                </a:tc>
                <a:tc>
                  <a:txBody>
                    <a:bodyPr/>
                    <a:lstStyle/>
                    <a:p>
                      <a:pPr algn="ctr" fontAlgn="b"/>
                      <a:r>
                        <a:rPr lang="en-GB" sz="2800" b="0" i="0" u="none" strike="noStrike" dirty="0">
                          <a:effectLst/>
                          <a:latin typeface="Calibri" panose="020F0502020204030204" pitchFamily="34" charset="0"/>
                        </a:rPr>
                        <a:t>2.143</a:t>
                      </a:r>
                    </a:p>
                  </a:txBody>
                  <a:tcPr marL="9525" marR="9525" marT="9525" marB="0" anchor="b"/>
                </a:tc>
                <a:extLst>
                  <a:ext uri="{0D108BD9-81ED-4DB2-BD59-A6C34878D82A}">
                    <a16:rowId xmlns:a16="http://schemas.microsoft.com/office/drawing/2014/main" val="1754351512"/>
                  </a:ext>
                </a:extLst>
              </a:tr>
              <a:tr h="321674">
                <a:tc>
                  <a:txBody>
                    <a:bodyPr/>
                    <a:lstStyle/>
                    <a:p>
                      <a:pPr algn="ctr"/>
                      <a:r>
                        <a:rPr lang="en-GB" sz="2800" b="0" i="0" u="none" strike="noStrike" dirty="0">
                          <a:effectLst/>
                          <a:latin typeface="Calibri" panose="020F0502020204030204" pitchFamily="34" charset="0"/>
                        </a:rPr>
                        <a:t>M W</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2.128</a:t>
                      </a:r>
                    </a:p>
                  </a:txBody>
                  <a:tcPr marL="9525" marR="9525" marT="9525" marB="0" anchor="b"/>
                </a:tc>
                <a:extLst>
                  <a:ext uri="{0D108BD9-81ED-4DB2-BD59-A6C34878D82A}">
                    <a16:rowId xmlns:a16="http://schemas.microsoft.com/office/drawing/2014/main" val="3316251622"/>
                  </a:ext>
                </a:extLst>
              </a:tr>
              <a:tr h="321674">
                <a:tc>
                  <a:txBody>
                    <a:bodyPr/>
                    <a:lstStyle/>
                    <a:p>
                      <a:pPr algn="ctr"/>
                      <a:r>
                        <a:rPr lang="en-GB" sz="2800" b="0" i="0" u="none" strike="noStrike" dirty="0">
                          <a:effectLst/>
                          <a:latin typeface="Calibri" panose="020F0502020204030204" pitchFamily="34" charset="0"/>
                        </a:rPr>
                        <a:t>J C</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2.075</a:t>
                      </a:r>
                    </a:p>
                  </a:txBody>
                  <a:tcPr marL="9525" marR="9525" marT="9525" marB="0" anchor="b"/>
                </a:tc>
                <a:extLst>
                  <a:ext uri="{0D108BD9-81ED-4DB2-BD59-A6C34878D82A}">
                    <a16:rowId xmlns:a16="http://schemas.microsoft.com/office/drawing/2014/main" val="3559046944"/>
                  </a:ext>
                </a:extLst>
              </a:tr>
              <a:tr h="321674">
                <a:tc>
                  <a:txBody>
                    <a:bodyPr/>
                    <a:lstStyle/>
                    <a:p>
                      <a:pPr algn="ctr"/>
                      <a:r>
                        <a:rPr lang="en-GB" sz="2800" b="0" i="0" u="none" strike="noStrike" dirty="0">
                          <a:effectLst/>
                          <a:latin typeface="Calibri" panose="020F0502020204030204" pitchFamily="34" charset="0"/>
                        </a:rPr>
                        <a:t>J H</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2.052</a:t>
                      </a:r>
                    </a:p>
                  </a:txBody>
                  <a:tcPr marL="9525" marR="9525" marT="9525" marB="0" anchor="b"/>
                </a:tc>
                <a:extLst>
                  <a:ext uri="{0D108BD9-81ED-4DB2-BD59-A6C34878D82A}">
                    <a16:rowId xmlns:a16="http://schemas.microsoft.com/office/drawing/2014/main" val="3378912713"/>
                  </a:ext>
                </a:extLst>
              </a:tr>
              <a:tr h="321674">
                <a:tc>
                  <a:txBody>
                    <a:bodyPr/>
                    <a:lstStyle/>
                    <a:p>
                      <a:pPr algn="ctr"/>
                      <a:r>
                        <a:rPr lang="en-GB" sz="2800" b="0" i="0" u="none" strike="noStrike" dirty="0">
                          <a:effectLst/>
                          <a:latin typeface="Calibri" panose="020F0502020204030204" pitchFamily="34" charset="0"/>
                        </a:rPr>
                        <a:t>O A</a:t>
                      </a:r>
                      <a:endParaRPr lang="en-GB" sz="2800" dirty="0"/>
                    </a:p>
                  </a:txBody>
                  <a:tcPr marL="9525" marR="9525" marT="9525" marB="0" anchor="b"/>
                </a:tc>
                <a:tc>
                  <a:txBody>
                    <a:bodyPr/>
                    <a:lstStyle/>
                    <a:p>
                      <a:pPr algn="ctr" fontAlgn="b"/>
                      <a:r>
                        <a:rPr lang="en-GB" sz="2800" b="0" i="0" u="none" strike="noStrike" dirty="0">
                          <a:effectLst/>
                          <a:latin typeface="Calibri" panose="020F0502020204030204" pitchFamily="34" charset="0"/>
                        </a:rPr>
                        <a:t>2.005</a:t>
                      </a:r>
                    </a:p>
                  </a:txBody>
                  <a:tcPr marL="9525" marR="9525" marT="9525" marB="0" anchor="b"/>
                </a:tc>
                <a:extLst>
                  <a:ext uri="{0D108BD9-81ED-4DB2-BD59-A6C34878D82A}">
                    <a16:rowId xmlns:a16="http://schemas.microsoft.com/office/drawing/2014/main" val="4187729992"/>
                  </a:ext>
                </a:extLst>
              </a:tr>
            </a:tbl>
          </a:graphicData>
        </a:graphic>
      </p:graphicFrame>
      <p:sp>
        <p:nvSpPr>
          <p:cNvPr id="5" name="TextBox 4"/>
          <p:cNvSpPr txBox="1"/>
          <p:nvPr/>
        </p:nvSpPr>
        <p:spPr>
          <a:xfrm>
            <a:off x="1931098" y="549798"/>
            <a:ext cx="7920507" cy="707886"/>
          </a:xfrm>
          <a:prstGeom prst="rect">
            <a:avLst/>
          </a:prstGeom>
          <a:noFill/>
        </p:spPr>
        <p:txBody>
          <a:bodyPr wrap="square" rtlCol="0">
            <a:spAutoFit/>
          </a:bodyPr>
          <a:lstStyle/>
          <a:p>
            <a:pPr algn="ctr"/>
            <a:r>
              <a:rPr lang="en-GB" sz="4000" dirty="0"/>
              <a:t>Improvement in Year 11Overall</a:t>
            </a:r>
          </a:p>
        </p:txBody>
      </p:sp>
    </p:spTree>
    <p:extLst>
      <p:ext uri="{BB962C8B-B14F-4D97-AF65-F5344CB8AC3E}">
        <p14:creationId xmlns:p14="http://schemas.microsoft.com/office/powerpoint/2010/main" val="88600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 W</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4098741"/>
              </p:ext>
            </p:extLst>
          </p:nvPr>
        </p:nvGraphicFramePr>
        <p:xfrm>
          <a:off x="915026" y="2083628"/>
          <a:ext cx="10363200" cy="351091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983990477"/>
                    </a:ext>
                  </a:extLst>
                </a:gridCol>
                <a:gridCol w="2590800">
                  <a:extLst>
                    <a:ext uri="{9D8B030D-6E8A-4147-A177-3AD203B41FA5}">
                      <a16:colId xmlns:a16="http://schemas.microsoft.com/office/drawing/2014/main" val="2579428286"/>
                    </a:ext>
                  </a:extLst>
                </a:gridCol>
                <a:gridCol w="2590800">
                  <a:extLst>
                    <a:ext uri="{9D8B030D-6E8A-4147-A177-3AD203B41FA5}">
                      <a16:colId xmlns:a16="http://schemas.microsoft.com/office/drawing/2014/main" val="3203345857"/>
                    </a:ext>
                  </a:extLst>
                </a:gridCol>
                <a:gridCol w="2590800">
                  <a:extLst>
                    <a:ext uri="{9D8B030D-6E8A-4147-A177-3AD203B41FA5}">
                      <a16:colId xmlns:a16="http://schemas.microsoft.com/office/drawing/2014/main" val="136955339"/>
                    </a:ext>
                  </a:extLst>
                </a:gridCol>
              </a:tblGrid>
              <a:tr h="370840">
                <a:tc>
                  <a:txBody>
                    <a:bodyPr/>
                    <a:lstStyle/>
                    <a:p>
                      <a:pPr algn="ctr"/>
                      <a:r>
                        <a:rPr lang="en-GB" sz="2400" dirty="0"/>
                        <a:t>Subject</a:t>
                      </a:r>
                    </a:p>
                  </a:txBody>
                  <a:tcPr/>
                </a:tc>
                <a:tc>
                  <a:txBody>
                    <a:bodyPr/>
                    <a:lstStyle/>
                    <a:p>
                      <a:pPr algn="ctr"/>
                      <a:r>
                        <a:rPr lang="en-GB" sz="2400" dirty="0"/>
                        <a:t>End of year 10</a:t>
                      </a:r>
                    </a:p>
                  </a:txBody>
                  <a:tcPr/>
                </a:tc>
                <a:tc>
                  <a:txBody>
                    <a:bodyPr/>
                    <a:lstStyle/>
                    <a:p>
                      <a:pPr algn="ctr"/>
                      <a:r>
                        <a:rPr lang="en-GB" sz="2400" dirty="0"/>
                        <a:t>Year 11 results</a:t>
                      </a:r>
                    </a:p>
                  </a:txBody>
                  <a:tcPr/>
                </a:tc>
                <a:tc>
                  <a:txBody>
                    <a:bodyPr/>
                    <a:lstStyle/>
                    <a:p>
                      <a:pPr algn="ctr"/>
                      <a:r>
                        <a:rPr lang="en-GB" sz="2400" dirty="0"/>
                        <a:t>Difference</a:t>
                      </a:r>
                    </a:p>
                  </a:txBody>
                  <a:tcPr/>
                </a:tc>
                <a:extLst>
                  <a:ext uri="{0D108BD9-81ED-4DB2-BD59-A6C34878D82A}">
                    <a16:rowId xmlns:a16="http://schemas.microsoft.com/office/drawing/2014/main" val="1813203559"/>
                  </a:ext>
                </a:extLst>
              </a:tr>
              <a:tr h="370840">
                <a:tc>
                  <a:txBody>
                    <a:bodyPr/>
                    <a:lstStyle/>
                    <a:p>
                      <a:pPr algn="ctr" fontAlgn="b"/>
                      <a:r>
                        <a:rPr lang="en-GB" sz="2800" b="0" i="0" u="none" strike="noStrike" dirty="0">
                          <a:effectLst/>
                          <a:latin typeface="Calibri" panose="020F0502020204030204" pitchFamily="34" charset="0"/>
                        </a:rPr>
                        <a:t>English Literature</a:t>
                      </a:r>
                    </a:p>
                  </a:txBody>
                  <a:tcPr marL="9525" marR="9525" marT="9525" marB="0" anchor="b"/>
                </a:tc>
                <a:tc>
                  <a:txBody>
                    <a:bodyPr/>
                    <a:lstStyle/>
                    <a:p>
                      <a:pPr algn="ctr" fontAlgn="b"/>
                      <a:r>
                        <a:rPr lang="en-GB" sz="2800" b="0" i="0" u="none" strike="noStrike" dirty="0">
                          <a:effectLst/>
                          <a:latin typeface="Calibri" panose="020F0502020204030204" pitchFamily="34" charset="0"/>
                        </a:rPr>
                        <a:t>U</a:t>
                      </a:r>
                    </a:p>
                  </a:txBody>
                  <a:tcPr marL="9525" marR="9525" marT="9525" marB="0" anchor="b"/>
                </a:tc>
                <a:tc>
                  <a:txBody>
                    <a:bodyPr/>
                    <a:lstStyle/>
                    <a:p>
                      <a:endParaRPr lang="en-GB" dirty="0"/>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4110667819"/>
                  </a:ext>
                </a:extLst>
              </a:tr>
              <a:tr h="370840">
                <a:tc>
                  <a:txBody>
                    <a:bodyPr/>
                    <a:lstStyle/>
                    <a:p>
                      <a:pPr algn="ctr" fontAlgn="b"/>
                      <a:r>
                        <a:rPr lang="en-GB" sz="2800" b="0" i="0" u="none" strike="noStrike" dirty="0">
                          <a:effectLst/>
                          <a:latin typeface="Calibri" panose="020F0502020204030204" pitchFamily="34" charset="0"/>
                        </a:rPr>
                        <a:t>English Language</a:t>
                      </a:r>
                    </a:p>
                  </a:txBody>
                  <a:tcPr marL="9525" marR="9525" marT="9525" marB="0" anchor="b"/>
                </a:tc>
                <a:tc>
                  <a:txBody>
                    <a:bodyPr/>
                    <a:lstStyle/>
                    <a:p>
                      <a:pPr algn="ctr" fontAlgn="b"/>
                      <a:r>
                        <a:rPr lang="en-GB" sz="2800" b="0" i="0" u="none" strike="noStrike" dirty="0">
                          <a:effectLst/>
                          <a:latin typeface="Calibri" panose="020F0502020204030204" pitchFamily="34" charset="0"/>
                        </a:rPr>
                        <a:t>4</a:t>
                      </a:r>
                    </a:p>
                  </a:txBody>
                  <a:tcPr marL="9525" marR="9525" marT="9525" marB="0" anchor="b"/>
                </a:tc>
                <a:tc>
                  <a:txBody>
                    <a:bodyPr/>
                    <a:lstStyle/>
                    <a:p>
                      <a:endParaRPr lang="en-GB"/>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1493134361"/>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800" b="0" i="0" u="none" strike="noStrike" dirty="0">
                          <a:effectLst/>
                          <a:latin typeface="Calibri" panose="020F0502020204030204" pitchFamily="34" charset="0"/>
                        </a:rPr>
                        <a:t>Maths</a:t>
                      </a:r>
                    </a:p>
                  </a:txBody>
                  <a:tcPr marL="9525" marR="9525" marT="9525" marB="0" anchor="b"/>
                </a:tc>
                <a:tc>
                  <a:txBody>
                    <a:bodyPr/>
                    <a:lstStyle/>
                    <a:p>
                      <a:pPr algn="ctr" fontAlgn="b"/>
                      <a:r>
                        <a:rPr lang="en-GB" sz="2800" b="0" i="0" u="none" strike="noStrike" dirty="0">
                          <a:effectLst/>
                          <a:latin typeface="Calibri" panose="020F0502020204030204" pitchFamily="34" charset="0"/>
                        </a:rPr>
                        <a:t>2</a:t>
                      </a:r>
                    </a:p>
                  </a:txBody>
                  <a:tcPr marL="9525" marR="9525" marT="9525" marB="0" anchor="b"/>
                </a:tc>
                <a:tc>
                  <a:txBody>
                    <a:bodyPr/>
                    <a:lstStyle/>
                    <a:p>
                      <a:endParaRPr lang="en-GB"/>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294721233"/>
                  </a:ext>
                </a:extLst>
              </a:tr>
              <a:tr h="370840">
                <a:tc>
                  <a:txBody>
                    <a:bodyPr/>
                    <a:lstStyle/>
                    <a:p>
                      <a:pPr algn="ctr" fontAlgn="b"/>
                      <a:r>
                        <a:rPr lang="en-GB" sz="2800" b="0" i="0" u="none" strike="noStrike" dirty="0">
                          <a:effectLst/>
                          <a:latin typeface="Calibri" panose="020F0502020204030204" pitchFamily="34" charset="0"/>
                        </a:rPr>
                        <a:t>Science</a:t>
                      </a:r>
                    </a:p>
                  </a:txBody>
                  <a:tcPr marL="9525" marR="9525" marT="9525" marB="0" anchor="b"/>
                </a:tc>
                <a:tc>
                  <a:txBody>
                    <a:bodyPr/>
                    <a:lstStyle/>
                    <a:p>
                      <a:pPr algn="ctr" fontAlgn="b"/>
                      <a:r>
                        <a:rPr lang="en-GB" sz="2800" b="0" i="0" u="none" strike="noStrike" dirty="0">
                          <a:effectLst/>
                          <a:latin typeface="Calibri" panose="020F0502020204030204" pitchFamily="34" charset="0"/>
                        </a:rPr>
                        <a:t>11</a:t>
                      </a:r>
                    </a:p>
                  </a:txBody>
                  <a:tcPr marL="9525" marR="9525" marT="9525" marB="0" anchor="b"/>
                </a:tc>
                <a:tc>
                  <a:txBody>
                    <a:bodyPr/>
                    <a:lstStyle/>
                    <a:p>
                      <a:endParaRPr lang="en-GB"/>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3962400419"/>
                  </a:ext>
                </a:extLst>
              </a:tr>
              <a:tr h="370840">
                <a:tc>
                  <a:txBody>
                    <a:bodyPr/>
                    <a:lstStyle/>
                    <a:p>
                      <a:pPr algn="ctr" fontAlgn="b"/>
                      <a:r>
                        <a:rPr lang="en-GB" sz="2800" b="0" i="0" u="none" strike="noStrike" dirty="0">
                          <a:effectLst/>
                          <a:latin typeface="Calibri" panose="020F0502020204030204" pitchFamily="34" charset="0"/>
                        </a:rPr>
                        <a:t>Geography</a:t>
                      </a:r>
                    </a:p>
                  </a:txBody>
                  <a:tcPr marL="9525" marR="9525" marT="9525" marB="0" anchor="b"/>
                </a:tc>
                <a:tc>
                  <a:txBody>
                    <a:bodyPr/>
                    <a:lstStyle/>
                    <a:p>
                      <a:pPr algn="ctr" fontAlgn="b"/>
                      <a:r>
                        <a:rPr lang="en-GB" sz="2800" b="0" i="0" u="none" strike="noStrike" dirty="0">
                          <a:effectLst/>
                          <a:latin typeface="Calibri" panose="020F0502020204030204" pitchFamily="34" charset="0"/>
                        </a:rPr>
                        <a:t>3</a:t>
                      </a:r>
                    </a:p>
                  </a:txBody>
                  <a:tcPr marL="9525" marR="9525" marT="9525" marB="0" anchor="b"/>
                </a:tc>
                <a:tc>
                  <a:txBody>
                    <a:bodyPr/>
                    <a:lstStyle/>
                    <a:p>
                      <a:endParaRPr lang="en-GB"/>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2098132045"/>
                  </a:ext>
                </a:extLst>
              </a:tr>
              <a:tr h="370840">
                <a:tc>
                  <a:txBody>
                    <a:bodyPr/>
                    <a:lstStyle/>
                    <a:p>
                      <a:pPr algn="ctr" fontAlgn="b"/>
                      <a:r>
                        <a:rPr lang="en-GB" sz="2800" b="0" i="0" u="none" strike="noStrike" dirty="0" err="1">
                          <a:effectLst/>
                          <a:latin typeface="Calibri" panose="020F0502020204030204" pitchFamily="34" charset="0"/>
                        </a:rPr>
                        <a:t>Psycholgy</a:t>
                      </a:r>
                      <a:endParaRPr lang="en-GB" sz="2800" b="0" i="0" u="none" strike="noStrike" dirty="0">
                        <a:effectLst/>
                        <a:latin typeface="Calibri" panose="020F0502020204030204" pitchFamily="34" charset="0"/>
                      </a:endParaRPr>
                    </a:p>
                  </a:txBody>
                  <a:tcPr marL="9525" marR="9525" marT="9525" marB="0" anchor="b"/>
                </a:tc>
                <a:tc>
                  <a:txBody>
                    <a:bodyPr/>
                    <a:lstStyle/>
                    <a:p>
                      <a:pPr algn="ctr" fontAlgn="b"/>
                      <a:r>
                        <a:rPr lang="en-GB" sz="2800" b="0" i="0" u="none" strike="noStrike" dirty="0">
                          <a:effectLst/>
                          <a:latin typeface="Calibri" panose="020F0502020204030204" pitchFamily="34" charset="0"/>
                        </a:rPr>
                        <a:t>1</a:t>
                      </a:r>
                    </a:p>
                  </a:txBody>
                  <a:tcPr marL="9525" marR="9525" marT="9525" marB="0" anchor="b"/>
                </a:tc>
                <a:tc>
                  <a:txBody>
                    <a:bodyPr/>
                    <a:lstStyle/>
                    <a:p>
                      <a:endParaRPr lang="en-GB"/>
                    </a:p>
                  </a:txBody>
                  <a:tcPr marL="9525" marR="9525" marT="9525" marB="0" anchor="b"/>
                </a:tc>
                <a:tc>
                  <a:txBody>
                    <a:bodyPr/>
                    <a:lstStyle/>
                    <a:p>
                      <a:endParaRPr lang="en-GB"/>
                    </a:p>
                  </a:txBody>
                  <a:tcPr marL="9525" marR="9525" marT="9525" marB="0" anchor="b"/>
                </a:tc>
                <a:extLst>
                  <a:ext uri="{0D108BD9-81ED-4DB2-BD59-A6C34878D82A}">
                    <a16:rowId xmlns:a16="http://schemas.microsoft.com/office/drawing/2014/main" val="2923547648"/>
                  </a:ext>
                </a:extLst>
              </a:tr>
              <a:tr h="370840">
                <a:tc>
                  <a:txBody>
                    <a:bodyPr/>
                    <a:lstStyle/>
                    <a:p>
                      <a:pPr algn="ctr" fontAlgn="b"/>
                      <a:r>
                        <a:rPr lang="en-GB" sz="2800" b="0" i="0" u="none" strike="noStrike" dirty="0">
                          <a:effectLst/>
                          <a:latin typeface="Calibri" panose="020F0502020204030204" pitchFamily="34" charset="0"/>
                        </a:rPr>
                        <a:t>Drama</a:t>
                      </a:r>
                    </a:p>
                  </a:txBody>
                  <a:tcPr marL="9525" marR="9525" marT="9525" marB="0" anchor="b"/>
                </a:tc>
                <a:tc>
                  <a:txBody>
                    <a:bodyPr/>
                    <a:lstStyle/>
                    <a:p>
                      <a:pPr algn="ctr" fontAlgn="b"/>
                      <a:r>
                        <a:rPr lang="en-GB" sz="2800" b="0" i="0" u="none" strike="noStrike" dirty="0">
                          <a:effectLst/>
                          <a:latin typeface="Calibri" panose="020F0502020204030204" pitchFamily="34" charset="0"/>
                        </a:rPr>
                        <a:t>1</a:t>
                      </a:r>
                    </a:p>
                  </a:txBody>
                  <a:tcPr marL="9525" marR="9525" marT="9525" marB="0" anchor="b"/>
                </a:tc>
                <a:tc>
                  <a:txBody>
                    <a:bodyPr/>
                    <a:lstStyle/>
                    <a:p>
                      <a:endParaRPr lang="en-GB"/>
                    </a:p>
                  </a:txBody>
                  <a:tcPr marL="9525" marR="9525" marT="9525" marB="0" anchor="b"/>
                </a:tc>
                <a:tc>
                  <a:txBody>
                    <a:bodyPr/>
                    <a:lstStyle/>
                    <a:p>
                      <a:endParaRPr lang="en-GB" dirty="0"/>
                    </a:p>
                  </a:txBody>
                  <a:tcPr marL="9525" marR="9525" marT="9525" marB="0" anchor="b"/>
                </a:tc>
                <a:extLst>
                  <a:ext uri="{0D108BD9-81ED-4DB2-BD59-A6C34878D82A}">
                    <a16:rowId xmlns:a16="http://schemas.microsoft.com/office/drawing/2014/main" val="100575604"/>
                  </a:ext>
                </a:extLst>
              </a:tr>
            </a:tbl>
          </a:graphicData>
        </a:graphic>
      </p:graphicFrame>
    </p:spTree>
    <p:extLst>
      <p:ext uri="{BB962C8B-B14F-4D97-AF65-F5344CB8AC3E}">
        <p14:creationId xmlns:p14="http://schemas.microsoft.com/office/powerpoint/2010/main" val="2016470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 W</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644403549"/>
              </p:ext>
            </p:extLst>
          </p:nvPr>
        </p:nvGraphicFramePr>
        <p:xfrm>
          <a:off x="915026" y="2083628"/>
          <a:ext cx="10363200" cy="3510915"/>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983990477"/>
                    </a:ext>
                  </a:extLst>
                </a:gridCol>
                <a:gridCol w="2590800">
                  <a:extLst>
                    <a:ext uri="{9D8B030D-6E8A-4147-A177-3AD203B41FA5}">
                      <a16:colId xmlns:a16="http://schemas.microsoft.com/office/drawing/2014/main" val="2579428286"/>
                    </a:ext>
                  </a:extLst>
                </a:gridCol>
                <a:gridCol w="2590800">
                  <a:extLst>
                    <a:ext uri="{9D8B030D-6E8A-4147-A177-3AD203B41FA5}">
                      <a16:colId xmlns:a16="http://schemas.microsoft.com/office/drawing/2014/main" val="3203345857"/>
                    </a:ext>
                  </a:extLst>
                </a:gridCol>
                <a:gridCol w="2590800">
                  <a:extLst>
                    <a:ext uri="{9D8B030D-6E8A-4147-A177-3AD203B41FA5}">
                      <a16:colId xmlns:a16="http://schemas.microsoft.com/office/drawing/2014/main" val="136955339"/>
                    </a:ext>
                  </a:extLst>
                </a:gridCol>
              </a:tblGrid>
              <a:tr h="370840">
                <a:tc>
                  <a:txBody>
                    <a:bodyPr/>
                    <a:lstStyle/>
                    <a:p>
                      <a:pPr algn="ctr"/>
                      <a:r>
                        <a:rPr lang="en-GB" sz="2400" dirty="0"/>
                        <a:t>Subject</a:t>
                      </a:r>
                    </a:p>
                  </a:txBody>
                  <a:tcPr/>
                </a:tc>
                <a:tc>
                  <a:txBody>
                    <a:bodyPr/>
                    <a:lstStyle/>
                    <a:p>
                      <a:pPr algn="ctr"/>
                      <a:r>
                        <a:rPr lang="en-GB" sz="2400" dirty="0"/>
                        <a:t>End of year 10</a:t>
                      </a:r>
                    </a:p>
                  </a:txBody>
                  <a:tcPr/>
                </a:tc>
                <a:tc>
                  <a:txBody>
                    <a:bodyPr/>
                    <a:lstStyle/>
                    <a:p>
                      <a:pPr algn="ctr"/>
                      <a:r>
                        <a:rPr lang="en-GB" sz="2400" dirty="0"/>
                        <a:t>Year 11 results</a:t>
                      </a:r>
                    </a:p>
                  </a:txBody>
                  <a:tcPr/>
                </a:tc>
                <a:tc>
                  <a:txBody>
                    <a:bodyPr/>
                    <a:lstStyle/>
                    <a:p>
                      <a:pPr algn="ctr"/>
                      <a:r>
                        <a:rPr lang="en-GB" sz="2400" dirty="0"/>
                        <a:t>Difference</a:t>
                      </a:r>
                    </a:p>
                  </a:txBody>
                  <a:tcPr/>
                </a:tc>
                <a:extLst>
                  <a:ext uri="{0D108BD9-81ED-4DB2-BD59-A6C34878D82A}">
                    <a16:rowId xmlns:a16="http://schemas.microsoft.com/office/drawing/2014/main" val="1813203559"/>
                  </a:ext>
                </a:extLst>
              </a:tr>
              <a:tr h="370840">
                <a:tc>
                  <a:txBody>
                    <a:bodyPr/>
                    <a:lstStyle/>
                    <a:p>
                      <a:pPr algn="ctr" fontAlgn="b"/>
                      <a:r>
                        <a:rPr lang="en-GB" sz="2800" b="0" i="0" u="none" strike="noStrike" dirty="0">
                          <a:effectLst/>
                          <a:latin typeface="Calibri" panose="020F0502020204030204" pitchFamily="34" charset="0"/>
                        </a:rPr>
                        <a:t>English Literature</a:t>
                      </a:r>
                    </a:p>
                  </a:txBody>
                  <a:tcPr marL="9525" marR="9525" marT="9525" marB="0" anchor="b"/>
                </a:tc>
                <a:tc>
                  <a:txBody>
                    <a:bodyPr/>
                    <a:lstStyle/>
                    <a:p>
                      <a:pPr algn="ctr" fontAlgn="b"/>
                      <a:r>
                        <a:rPr lang="en-GB" sz="2800" b="0" i="0" u="none" strike="noStrike" dirty="0">
                          <a:effectLst/>
                          <a:latin typeface="Calibri" panose="020F0502020204030204" pitchFamily="34" charset="0"/>
                        </a:rPr>
                        <a:t>U</a:t>
                      </a:r>
                    </a:p>
                  </a:txBody>
                  <a:tcPr marL="9525" marR="9525" marT="9525" marB="0" anchor="b"/>
                </a:tc>
                <a:tc>
                  <a:txBody>
                    <a:bodyPr/>
                    <a:lstStyle/>
                    <a:p>
                      <a:pPr algn="ctr" fontAlgn="b"/>
                      <a:r>
                        <a:rPr lang="en-GB" sz="2800" b="0" i="0" u="none" strike="noStrike" dirty="0">
                          <a:effectLst/>
                          <a:latin typeface="Calibri" panose="020F0502020204030204" pitchFamily="34" charset="0"/>
                        </a:rPr>
                        <a:t>7</a:t>
                      </a:r>
                    </a:p>
                  </a:txBody>
                  <a:tcPr marL="9525" marR="9525" marT="9525" marB="0" anchor="b"/>
                </a:tc>
                <a:tc>
                  <a:txBody>
                    <a:bodyPr/>
                    <a:lstStyle/>
                    <a:p>
                      <a:pPr algn="ctr" fontAlgn="b"/>
                      <a:r>
                        <a:rPr lang="en-GB" sz="2800" b="0" i="0" u="none" strike="noStrike" dirty="0">
                          <a:effectLst/>
                          <a:latin typeface="Calibri" panose="020F0502020204030204" pitchFamily="34" charset="0"/>
                        </a:rPr>
                        <a:t>7</a:t>
                      </a:r>
                    </a:p>
                  </a:txBody>
                  <a:tcPr marL="9525" marR="9525" marT="9525" marB="0" anchor="b"/>
                </a:tc>
                <a:extLst>
                  <a:ext uri="{0D108BD9-81ED-4DB2-BD59-A6C34878D82A}">
                    <a16:rowId xmlns:a16="http://schemas.microsoft.com/office/drawing/2014/main" val="4110667819"/>
                  </a:ext>
                </a:extLst>
              </a:tr>
              <a:tr h="370840">
                <a:tc>
                  <a:txBody>
                    <a:bodyPr/>
                    <a:lstStyle/>
                    <a:p>
                      <a:pPr algn="ctr" fontAlgn="b"/>
                      <a:r>
                        <a:rPr lang="en-GB" sz="2800" b="0" i="0" u="none" strike="noStrike" dirty="0">
                          <a:effectLst/>
                          <a:latin typeface="Calibri" panose="020F0502020204030204" pitchFamily="34" charset="0"/>
                        </a:rPr>
                        <a:t>English Language</a:t>
                      </a:r>
                    </a:p>
                  </a:txBody>
                  <a:tcPr marL="9525" marR="9525" marT="9525" marB="0" anchor="b"/>
                </a:tc>
                <a:tc>
                  <a:txBody>
                    <a:bodyPr/>
                    <a:lstStyle/>
                    <a:p>
                      <a:pPr algn="ctr" fontAlgn="b"/>
                      <a:r>
                        <a:rPr lang="en-GB" sz="2800" b="0" i="0" u="none" strike="noStrike" dirty="0">
                          <a:effectLst/>
                          <a:latin typeface="Calibri" panose="020F0502020204030204" pitchFamily="34" charset="0"/>
                        </a:rPr>
                        <a:t>4</a:t>
                      </a:r>
                    </a:p>
                  </a:txBody>
                  <a:tcPr marL="9525" marR="9525" marT="9525" marB="0" anchor="b"/>
                </a:tc>
                <a:tc>
                  <a:txBody>
                    <a:bodyPr/>
                    <a:lstStyle/>
                    <a:p>
                      <a:pPr algn="ctr" fontAlgn="b"/>
                      <a:r>
                        <a:rPr lang="en-GB" sz="2800" b="0" i="0" u="none" strike="noStrike" dirty="0">
                          <a:effectLst/>
                          <a:latin typeface="Calibri" panose="020F0502020204030204" pitchFamily="34" charset="0"/>
                        </a:rPr>
                        <a:t>5</a:t>
                      </a:r>
                    </a:p>
                  </a:txBody>
                  <a:tcPr marL="9525" marR="9525" marT="9525" marB="0" anchor="b"/>
                </a:tc>
                <a:tc>
                  <a:txBody>
                    <a:bodyPr/>
                    <a:lstStyle/>
                    <a:p>
                      <a:pPr algn="ctr" fontAlgn="b"/>
                      <a:r>
                        <a:rPr lang="en-GB" sz="2800" b="0" i="0" u="none" strike="noStrike" dirty="0">
                          <a:effectLst/>
                          <a:latin typeface="Calibri" panose="020F0502020204030204" pitchFamily="34" charset="0"/>
                        </a:rPr>
                        <a:t>1</a:t>
                      </a:r>
                    </a:p>
                  </a:txBody>
                  <a:tcPr marL="9525" marR="9525" marT="9525" marB="0" anchor="b"/>
                </a:tc>
                <a:extLst>
                  <a:ext uri="{0D108BD9-81ED-4DB2-BD59-A6C34878D82A}">
                    <a16:rowId xmlns:a16="http://schemas.microsoft.com/office/drawing/2014/main" val="1493134361"/>
                  </a:ext>
                </a:extLst>
              </a:tr>
              <a:tr h="37084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800" b="0" i="0" u="none" strike="noStrike" dirty="0">
                          <a:effectLst/>
                          <a:latin typeface="Calibri" panose="020F0502020204030204" pitchFamily="34" charset="0"/>
                        </a:rPr>
                        <a:t>Maths</a:t>
                      </a:r>
                    </a:p>
                  </a:txBody>
                  <a:tcPr marL="9525" marR="9525" marT="9525" marB="0" anchor="b"/>
                </a:tc>
                <a:tc>
                  <a:txBody>
                    <a:bodyPr/>
                    <a:lstStyle/>
                    <a:p>
                      <a:pPr algn="ctr" fontAlgn="b"/>
                      <a:r>
                        <a:rPr lang="en-GB" sz="2800" b="0" i="0" u="none" strike="noStrike" dirty="0">
                          <a:effectLst/>
                          <a:latin typeface="Calibri" panose="020F0502020204030204" pitchFamily="34" charset="0"/>
                        </a:rPr>
                        <a:t>2</a:t>
                      </a:r>
                    </a:p>
                  </a:txBody>
                  <a:tcPr marL="9525" marR="9525" marT="9525" marB="0" anchor="b"/>
                </a:tc>
                <a:tc>
                  <a:txBody>
                    <a:bodyPr/>
                    <a:lstStyle/>
                    <a:p>
                      <a:pPr algn="ctr" fontAlgn="b"/>
                      <a:r>
                        <a:rPr lang="en-GB" sz="2800" b="0" i="0" u="none" strike="noStrike" dirty="0">
                          <a:effectLst/>
                          <a:latin typeface="Calibri" panose="020F0502020204030204" pitchFamily="34" charset="0"/>
                        </a:rPr>
                        <a:t>5</a:t>
                      </a:r>
                    </a:p>
                  </a:txBody>
                  <a:tcPr marL="9525" marR="9525" marT="9525" marB="0" anchor="b"/>
                </a:tc>
                <a:tc>
                  <a:txBody>
                    <a:bodyPr/>
                    <a:lstStyle/>
                    <a:p>
                      <a:pPr algn="ctr" fontAlgn="b"/>
                      <a:r>
                        <a:rPr lang="en-GB" sz="2800" b="0" i="0" u="none" strike="noStrike" dirty="0">
                          <a:effectLst/>
                          <a:latin typeface="Calibri" panose="020F0502020204030204" pitchFamily="34" charset="0"/>
                        </a:rPr>
                        <a:t>3</a:t>
                      </a:r>
                    </a:p>
                  </a:txBody>
                  <a:tcPr marL="9525" marR="9525" marT="9525" marB="0" anchor="b"/>
                </a:tc>
                <a:extLst>
                  <a:ext uri="{0D108BD9-81ED-4DB2-BD59-A6C34878D82A}">
                    <a16:rowId xmlns:a16="http://schemas.microsoft.com/office/drawing/2014/main" val="294721233"/>
                  </a:ext>
                </a:extLst>
              </a:tr>
              <a:tr h="370840">
                <a:tc>
                  <a:txBody>
                    <a:bodyPr/>
                    <a:lstStyle/>
                    <a:p>
                      <a:pPr algn="ctr" fontAlgn="b"/>
                      <a:r>
                        <a:rPr lang="en-GB" sz="2800" b="0" i="0" u="none" strike="noStrike" dirty="0">
                          <a:effectLst/>
                          <a:latin typeface="Calibri" panose="020F0502020204030204" pitchFamily="34" charset="0"/>
                        </a:rPr>
                        <a:t>Science</a:t>
                      </a:r>
                    </a:p>
                  </a:txBody>
                  <a:tcPr marL="9525" marR="9525" marT="9525" marB="0" anchor="b"/>
                </a:tc>
                <a:tc>
                  <a:txBody>
                    <a:bodyPr/>
                    <a:lstStyle/>
                    <a:p>
                      <a:pPr algn="ctr" fontAlgn="b"/>
                      <a:r>
                        <a:rPr lang="en-GB" sz="2800" b="0" i="0" u="none" strike="noStrike" dirty="0">
                          <a:effectLst/>
                          <a:latin typeface="Calibri" panose="020F0502020204030204" pitchFamily="34" charset="0"/>
                        </a:rPr>
                        <a:t>11</a:t>
                      </a:r>
                    </a:p>
                  </a:txBody>
                  <a:tcPr marL="9525" marR="9525" marT="9525" marB="0" anchor="b"/>
                </a:tc>
                <a:tc>
                  <a:txBody>
                    <a:bodyPr/>
                    <a:lstStyle/>
                    <a:p>
                      <a:pPr algn="ctr" fontAlgn="b"/>
                      <a:r>
                        <a:rPr lang="en-GB" sz="2800" b="0" i="0" u="none" strike="noStrike" dirty="0">
                          <a:effectLst/>
                          <a:latin typeface="Calibri" panose="020F0502020204030204" pitchFamily="34" charset="0"/>
                        </a:rPr>
                        <a:t>44</a:t>
                      </a:r>
                    </a:p>
                  </a:txBody>
                  <a:tcPr marL="9525" marR="9525" marT="9525" marB="0" anchor="b"/>
                </a:tc>
                <a:tc>
                  <a:txBody>
                    <a:bodyPr/>
                    <a:lstStyle/>
                    <a:p>
                      <a:pPr algn="ctr" fontAlgn="b"/>
                      <a:r>
                        <a:rPr lang="en-GB" sz="2800" b="0" i="0" u="none" strike="noStrike" dirty="0">
                          <a:effectLst/>
                          <a:latin typeface="Calibri" panose="020F0502020204030204" pitchFamily="34" charset="0"/>
                        </a:rPr>
                        <a:t>3</a:t>
                      </a:r>
                    </a:p>
                  </a:txBody>
                  <a:tcPr marL="9525" marR="9525" marT="9525" marB="0" anchor="b"/>
                </a:tc>
                <a:extLst>
                  <a:ext uri="{0D108BD9-81ED-4DB2-BD59-A6C34878D82A}">
                    <a16:rowId xmlns:a16="http://schemas.microsoft.com/office/drawing/2014/main" val="3962400419"/>
                  </a:ext>
                </a:extLst>
              </a:tr>
              <a:tr h="370840">
                <a:tc>
                  <a:txBody>
                    <a:bodyPr/>
                    <a:lstStyle/>
                    <a:p>
                      <a:pPr algn="ctr" fontAlgn="b"/>
                      <a:r>
                        <a:rPr lang="en-GB" sz="2800" b="0" i="0" u="none" strike="noStrike" dirty="0">
                          <a:effectLst/>
                          <a:latin typeface="Calibri" panose="020F0502020204030204" pitchFamily="34" charset="0"/>
                        </a:rPr>
                        <a:t>Geography</a:t>
                      </a:r>
                    </a:p>
                  </a:txBody>
                  <a:tcPr marL="9525" marR="9525" marT="9525" marB="0" anchor="b"/>
                </a:tc>
                <a:tc>
                  <a:txBody>
                    <a:bodyPr/>
                    <a:lstStyle/>
                    <a:p>
                      <a:pPr algn="ctr" fontAlgn="b"/>
                      <a:r>
                        <a:rPr lang="en-GB" sz="2800" b="0" i="0" u="none" strike="noStrike" dirty="0">
                          <a:effectLst/>
                          <a:latin typeface="Calibri" panose="020F0502020204030204" pitchFamily="34" charset="0"/>
                        </a:rPr>
                        <a:t>3</a:t>
                      </a:r>
                    </a:p>
                  </a:txBody>
                  <a:tcPr marL="9525" marR="9525" marT="9525" marB="0" anchor="b"/>
                </a:tc>
                <a:tc>
                  <a:txBody>
                    <a:bodyPr/>
                    <a:lstStyle/>
                    <a:p>
                      <a:pPr algn="ctr" fontAlgn="b"/>
                      <a:r>
                        <a:rPr lang="en-GB" sz="2800" b="0" i="0" u="none" strike="noStrike" dirty="0">
                          <a:effectLst/>
                          <a:latin typeface="Calibri" panose="020F0502020204030204" pitchFamily="34" charset="0"/>
                        </a:rPr>
                        <a:t>6</a:t>
                      </a:r>
                    </a:p>
                  </a:txBody>
                  <a:tcPr marL="9525" marR="9525" marT="9525" marB="0" anchor="b"/>
                </a:tc>
                <a:tc>
                  <a:txBody>
                    <a:bodyPr/>
                    <a:lstStyle/>
                    <a:p>
                      <a:pPr algn="ctr" fontAlgn="b"/>
                      <a:r>
                        <a:rPr lang="en-GB" sz="2800" b="0" i="0" u="none" strike="noStrike" dirty="0">
                          <a:effectLst/>
                          <a:latin typeface="Calibri" panose="020F0502020204030204" pitchFamily="34" charset="0"/>
                        </a:rPr>
                        <a:t>3</a:t>
                      </a:r>
                    </a:p>
                  </a:txBody>
                  <a:tcPr marL="9525" marR="9525" marT="9525" marB="0" anchor="b"/>
                </a:tc>
                <a:extLst>
                  <a:ext uri="{0D108BD9-81ED-4DB2-BD59-A6C34878D82A}">
                    <a16:rowId xmlns:a16="http://schemas.microsoft.com/office/drawing/2014/main" val="2098132045"/>
                  </a:ext>
                </a:extLst>
              </a:tr>
              <a:tr h="370840">
                <a:tc>
                  <a:txBody>
                    <a:bodyPr/>
                    <a:lstStyle/>
                    <a:p>
                      <a:pPr algn="ctr" fontAlgn="b"/>
                      <a:r>
                        <a:rPr lang="en-GB" sz="2800" b="0" i="0" u="none" strike="noStrike" dirty="0">
                          <a:effectLst/>
                          <a:latin typeface="Calibri" panose="020F0502020204030204" pitchFamily="34" charset="0"/>
                        </a:rPr>
                        <a:t>Psychology</a:t>
                      </a:r>
                    </a:p>
                  </a:txBody>
                  <a:tcPr marL="9525" marR="9525" marT="9525" marB="0" anchor="b"/>
                </a:tc>
                <a:tc>
                  <a:txBody>
                    <a:bodyPr/>
                    <a:lstStyle/>
                    <a:p>
                      <a:pPr algn="ctr" fontAlgn="b"/>
                      <a:r>
                        <a:rPr lang="en-GB" sz="2800" b="0" i="0" u="none" strike="noStrike" dirty="0">
                          <a:effectLst/>
                          <a:latin typeface="Calibri" panose="020F0502020204030204" pitchFamily="34" charset="0"/>
                        </a:rPr>
                        <a:t>1</a:t>
                      </a:r>
                    </a:p>
                  </a:txBody>
                  <a:tcPr marL="9525" marR="9525" marT="9525" marB="0" anchor="b"/>
                </a:tc>
                <a:tc>
                  <a:txBody>
                    <a:bodyPr/>
                    <a:lstStyle/>
                    <a:p>
                      <a:pPr algn="ctr" fontAlgn="b"/>
                      <a:r>
                        <a:rPr lang="en-GB" sz="2800" b="0" i="0" u="none" strike="noStrike" dirty="0">
                          <a:effectLst/>
                          <a:latin typeface="Calibri" panose="020F0502020204030204" pitchFamily="34" charset="0"/>
                        </a:rPr>
                        <a:t>5</a:t>
                      </a:r>
                    </a:p>
                  </a:txBody>
                  <a:tcPr marL="9525" marR="9525" marT="9525" marB="0" anchor="b"/>
                </a:tc>
                <a:tc>
                  <a:txBody>
                    <a:bodyPr/>
                    <a:lstStyle/>
                    <a:p>
                      <a:pPr algn="ctr" fontAlgn="b"/>
                      <a:r>
                        <a:rPr lang="en-GB" sz="2800" b="0" i="0" u="none" strike="noStrike" dirty="0">
                          <a:effectLst/>
                          <a:latin typeface="Calibri" panose="020F0502020204030204" pitchFamily="34" charset="0"/>
                        </a:rPr>
                        <a:t>4</a:t>
                      </a:r>
                    </a:p>
                  </a:txBody>
                  <a:tcPr marL="9525" marR="9525" marT="9525" marB="0" anchor="b"/>
                </a:tc>
                <a:extLst>
                  <a:ext uri="{0D108BD9-81ED-4DB2-BD59-A6C34878D82A}">
                    <a16:rowId xmlns:a16="http://schemas.microsoft.com/office/drawing/2014/main" val="2923547648"/>
                  </a:ext>
                </a:extLst>
              </a:tr>
              <a:tr h="370840">
                <a:tc>
                  <a:txBody>
                    <a:bodyPr/>
                    <a:lstStyle/>
                    <a:p>
                      <a:pPr algn="ctr" fontAlgn="b"/>
                      <a:r>
                        <a:rPr lang="en-GB" sz="2800" b="0" i="0" u="none" strike="noStrike" dirty="0">
                          <a:effectLst/>
                          <a:latin typeface="Calibri" panose="020F0502020204030204" pitchFamily="34" charset="0"/>
                        </a:rPr>
                        <a:t>Drama</a:t>
                      </a:r>
                    </a:p>
                  </a:txBody>
                  <a:tcPr marL="9525" marR="9525" marT="9525" marB="0" anchor="b"/>
                </a:tc>
                <a:tc>
                  <a:txBody>
                    <a:bodyPr/>
                    <a:lstStyle/>
                    <a:p>
                      <a:pPr algn="ctr" fontAlgn="b"/>
                      <a:r>
                        <a:rPr lang="en-GB" sz="2800" b="0" i="0" u="none" strike="noStrike" dirty="0">
                          <a:effectLst/>
                          <a:latin typeface="Calibri" panose="020F0502020204030204" pitchFamily="34" charset="0"/>
                        </a:rPr>
                        <a:t>1</a:t>
                      </a:r>
                    </a:p>
                  </a:txBody>
                  <a:tcPr marL="9525" marR="9525" marT="9525" marB="0" anchor="b"/>
                </a:tc>
                <a:tc>
                  <a:txBody>
                    <a:bodyPr/>
                    <a:lstStyle/>
                    <a:p>
                      <a:pPr algn="ctr" fontAlgn="b"/>
                      <a:r>
                        <a:rPr lang="en-GB" sz="2800" b="0" i="0" u="none" strike="noStrike" dirty="0">
                          <a:effectLst/>
                          <a:latin typeface="Calibri" panose="020F0502020204030204" pitchFamily="34" charset="0"/>
                        </a:rPr>
                        <a:t>4</a:t>
                      </a:r>
                    </a:p>
                  </a:txBody>
                  <a:tcPr marL="9525" marR="9525" marT="9525" marB="0" anchor="b"/>
                </a:tc>
                <a:tc>
                  <a:txBody>
                    <a:bodyPr/>
                    <a:lstStyle/>
                    <a:p>
                      <a:pPr algn="ctr" fontAlgn="b"/>
                      <a:r>
                        <a:rPr lang="en-GB" sz="2800" b="0" i="0" u="none" strike="noStrike" dirty="0">
                          <a:effectLst/>
                          <a:latin typeface="Calibri" panose="020F0502020204030204" pitchFamily="34" charset="0"/>
                        </a:rPr>
                        <a:t>3</a:t>
                      </a:r>
                    </a:p>
                  </a:txBody>
                  <a:tcPr marL="9525" marR="9525" marT="9525" marB="0" anchor="b"/>
                </a:tc>
                <a:extLst>
                  <a:ext uri="{0D108BD9-81ED-4DB2-BD59-A6C34878D82A}">
                    <a16:rowId xmlns:a16="http://schemas.microsoft.com/office/drawing/2014/main" val="100575604"/>
                  </a:ext>
                </a:extLst>
              </a:tr>
            </a:tbl>
          </a:graphicData>
        </a:graphic>
      </p:graphicFrame>
    </p:spTree>
    <p:extLst>
      <p:ext uri="{BB962C8B-B14F-4D97-AF65-F5344CB8AC3E}">
        <p14:creationId xmlns:p14="http://schemas.microsoft.com/office/powerpoint/2010/main" val="2541359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59726992"/>
              </p:ext>
            </p:extLst>
          </p:nvPr>
        </p:nvGraphicFramePr>
        <p:xfrm>
          <a:off x="940158" y="2122265"/>
          <a:ext cx="10363200" cy="458533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70840">
                <a:tc>
                  <a:txBody>
                    <a:bodyPr/>
                    <a:lstStyle/>
                    <a:p>
                      <a:pPr algn="ctr"/>
                      <a:r>
                        <a:rPr lang="en-GB" sz="2400" dirty="0"/>
                        <a:t>Name</a:t>
                      </a:r>
                    </a:p>
                  </a:txBody>
                  <a:tcPr/>
                </a:tc>
                <a:tc>
                  <a:txBody>
                    <a:bodyPr/>
                    <a:lstStyle/>
                    <a:p>
                      <a:pPr algn="ctr"/>
                      <a:r>
                        <a:rPr lang="en-GB" sz="2400" dirty="0"/>
                        <a:t>Progress</a:t>
                      </a:r>
                    </a:p>
                  </a:txBody>
                  <a:tcPr/>
                </a:tc>
                <a:extLst>
                  <a:ext uri="{0D108BD9-81ED-4DB2-BD59-A6C34878D82A}">
                    <a16:rowId xmlns:a16="http://schemas.microsoft.com/office/drawing/2014/main" val="1002341891"/>
                  </a:ext>
                </a:extLst>
              </a:tr>
              <a:tr h="370840">
                <a:tc>
                  <a:txBody>
                    <a:bodyPr/>
                    <a:lstStyle/>
                    <a:p>
                      <a:pPr algn="ctr" fontAlgn="b"/>
                      <a:r>
                        <a:rPr lang="en-GB" sz="2400" b="0" i="0" u="none" strike="noStrike" dirty="0">
                          <a:effectLst/>
                          <a:latin typeface="Calibri" panose="020F0502020204030204" pitchFamily="34" charset="0"/>
                        </a:rPr>
                        <a:t>Pupil A</a:t>
                      </a:r>
                    </a:p>
                  </a:txBody>
                  <a:tcPr marL="9525" marR="9525" marT="9525" marB="0" anchor="b"/>
                </a:tc>
                <a:tc>
                  <a:txBody>
                    <a:bodyPr/>
                    <a:lstStyle/>
                    <a:p>
                      <a:pPr algn="ctr" fontAlgn="b"/>
                      <a:r>
                        <a:rPr lang="en-GB" sz="2400" b="0" i="0" u="none" strike="noStrike" dirty="0">
                          <a:effectLst/>
                          <a:latin typeface="Calibri" panose="020F0502020204030204" pitchFamily="34" charset="0"/>
                        </a:rPr>
                        <a:t>4.028</a:t>
                      </a:r>
                    </a:p>
                  </a:txBody>
                  <a:tcPr marL="6350" marR="6350" marT="6350" marB="0" anchor="b"/>
                </a:tc>
                <a:extLst>
                  <a:ext uri="{0D108BD9-81ED-4DB2-BD59-A6C34878D82A}">
                    <a16:rowId xmlns:a16="http://schemas.microsoft.com/office/drawing/2014/main" val="3865708081"/>
                  </a:ext>
                </a:extLst>
              </a:tr>
              <a:tr h="370840">
                <a:tc>
                  <a:txBody>
                    <a:bodyPr/>
                    <a:lstStyle/>
                    <a:p>
                      <a:pPr algn="ctr"/>
                      <a:r>
                        <a:rPr lang="en-GB" sz="2400" b="0" i="0" u="none" strike="noStrike" dirty="0">
                          <a:effectLst/>
                          <a:latin typeface="Calibri" panose="020F0502020204030204" pitchFamily="34" charset="0"/>
                        </a:rPr>
                        <a:t>Pupil B</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3.26</a:t>
                      </a:r>
                    </a:p>
                  </a:txBody>
                  <a:tcPr marL="6350" marR="6350" marT="6350" marB="0" anchor="b"/>
                </a:tc>
                <a:extLst>
                  <a:ext uri="{0D108BD9-81ED-4DB2-BD59-A6C34878D82A}">
                    <a16:rowId xmlns:a16="http://schemas.microsoft.com/office/drawing/2014/main" val="1628698832"/>
                  </a:ext>
                </a:extLst>
              </a:tr>
              <a:tr h="370840">
                <a:tc>
                  <a:txBody>
                    <a:bodyPr/>
                    <a:lstStyle/>
                    <a:p>
                      <a:pPr algn="ctr"/>
                      <a:r>
                        <a:rPr lang="en-GB" sz="2400" b="0" i="0" u="none" strike="noStrike" dirty="0">
                          <a:effectLst/>
                          <a:latin typeface="Calibri" panose="020F0502020204030204" pitchFamily="34" charset="0"/>
                        </a:rPr>
                        <a:t>Pupil C</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2.144</a:t>
                      </a:r>
                    </a:p>
                  </a:txBody>
                  <a:tcPr marL="6350" marR="6350" marT="6350" marB="0" anchor="b"/>
                </a:tc>
                <a:extLst>
                  <a:ext uri="{0D108BD9-81ED-4DB2-BD59-A6C34878D82A}">
                    <a16:rowId xmlns:a16="http://schemas.microsoft.com/office/drawing/2014/main" val="3326238973"/>
                  </a:ext>
                </a:extLst>
              </a:tr>
              <a:tr h="370840">
                <a:tc>
                  <a:txBody>
                    <a:bodyPr/>
                    <a:lstStyle/>
                    <a:p>
                      <a:pPr algn="ctr"/>
                      <a:r>
                        <a:rPr lang="en-GB" sz="2400" b="0" i="0" u="none" strike="noStrike" dirty="0">
                          <a:effectLst/>
                          <a:latin typeface="Calibri" panose="020F0502020204030204" pitchFamily="34" charset="0"/>
                        </a:rPr>
                        <a:t>Pupil D</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1.787</a:t>
                      </a:r>
                    </a:p>
                  </a:txBody>
                  <a:tcPr marL="6350" marR="6350" marT="6350" marB="0" anchor="b"/>
                </a:tc>
                <a:extLst>
                  <a:ext uri="{0D108BD9-81ED-4DB2-BD59-A6C34878D82A}">
                    <a16:rowId xmlns:a16="http://schemas.microsoft.com/office/drawing/2014/main" val="4241203052"/>
                  </a:ext>
                </a:extLst>
              </a:tr>
              <a:tr h="370840">
                <a:tc>
                  <a:txBody>
                    <a:bodyPr/>
                    <a:lstStyle/>
                    <a:p>
                      <a:pPr algn="ctr"/>
                      <a:r>
                        <a:rPr lang="en-GB" sz="2400" b="0" i="0" u="none" strike="noStrike" dirty="0">
                          <a:effectLst/>
                          <a:latin typeface="Calibri" panose="020F0502020204030204" pitchFamily="34" charset="0"/>
                        </a:rPr>
                        <a:t>Pupil E</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1.744</a:t>
                      </a:r>
                    </a:p>
                  </a:txBody>
                  <a:tcPr marL="6350" marR="6350" marT="6350" marB="0" anchor="b"/>
                </a:tc>
                <a:extLst>
                  <a:ext uri="{0D108BD9-81ED-4DB2-BD59-A6C34878D82A}">
                    <a16:rowId xmlns:a16="http://schemas.microsoft.com/office/drawing/2014/main" val="4054494741"/>
                  </a:ext>
                </a:extLst>
              </a:tr>
              <a:tr h="370840">
                <a:tc>
                  <a:txBody>
                    <a:bodyPr/>
                    <a:lstStyle/>
                    <a:p>
                      <a:pPr algn="ctr"/>
                      <a:r>
                        <a:rPr lang="en-GB" sz="2400" b="0" i="0" u="none" strike="noStrike" dirty="0">
                          <a:effectLst/>
                          <a:latin typeface="Calibri" panose="020F0502020204030204" pitchFamily="34" charset="0"/>
                        </a:rPr>
                        <a:t>Pupil F</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1.57</a:t>
                      </a:r>
                    </a:p>
                  </a:txBody>
                  <a:tcPr marL="6350" marR="6350" marT="6350" marB="0" anchor="b"/>
                </a:tc>
                <a:extLst>
                  <a:ext uri="{0D108BD9-81ED-4DB2-BD59-A6C34878D82A}">
                    <a16:rowId xmlns:a16="http://schemas.microsoft.com/office/drawing/2014/main" val="1660713101"/>
                  </a:ext>
                </a:extLst>
              </a:tr>
              <a:tr h="370840">
                <a:tc>
                  <a:txBody>
                    <a:bodyPr/>
                    <a:lstStyle/>
                    <a:p>
                      <a:pPr algn="ctr"/>
                      <a:r>
                        <a:rPr lang="en-GB" sz="2400" b="0" i="0" u="none" strike="noStrike" dirty="0">
                          <a:effectLst/>
                          <a:latin typeface="Calibri" panose="020F0502020204030204" pitchFamily="34" charset="0"/>
                        </a:rPr>
                        <a:t>Pupil G</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1.52</a:t>
                      </a:r>
                    </a:p>
                  </a:txBody>
                  <a:tcPr marL="6350" marR="6350" marT="6350" marB="0" anchor="b"/>
                </a:tc>
                <a:extLst>
                  <a:ext uri="{0D108BD9-81ED-4DB2-BD59-A6C34878D82A}">
                    <a16:rowId xmlns:a16="http://schemas.microsoft.com/office/drawing/2014/main" val="3879497406"/>
                  </a:ext>
                </a:extLst>
              </a:tr>
              <a:tr h="370840">
                <a:tc>
                  <a:txBody>
                    <a:bodyPr/>
                    <a:lstStyle/>
                    <a:p>
                      <a:pPr algn="ctr"/>
                      <a:r>
                        <a:rPr lang="en-GB" sz="2400" b="0" i="0" u="none" strike="noStrike" dirty="0">
                          <a:effectLst/>
                          <a:latin typeface="Calibri" panose="020F0502020204030204" pitchFamily="34" charset="0"/>
                        </a:rPr>
                        <a:t>Pupil H</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1.385</a:t>
                      </a:r>
                    </a:p>
                  </a:txBody>
                  <a:tcPr marL="6350" marR="6350" marT="6350" marB="0" anchor="b"/>
                </a:tc>
                <a:extLst>
                  <a:ext uri="{0D108BD9-81ED-4DB2-BD59-A6C34878D82A}">
                    <a16:rowId xmlns:a16="http://schemas.microsoft.com/office/drawing/2014/main" val="4269298815"/>
                  </a:ext>
                </a:extLst>
              </a:tr>
              <a:tr h="370840">
                <a:tc>
                  <a:txBody>
                    <a:bodyPr/>
                    <a:lstStyle/>
                    <a:p>
                      <a:pPr algn="ctr"/>
                      <a:r>
                        <a:rPr lang="en-GB" sz="2400" b="0" i="0" u="none" strike="noStrike" dirty="0">
                          <a:effectLst/>
                          <a:latin typeface="Calibri" panose="020F0502020204030204" pitchFamily="34" charset="0"/>
                        </a:rPr>
                        <a:t>Pupil I</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1.384</a:t>
                      </a:r>
                    </a:p>
                  </a:txBody>
                  <a:tcPr marL="6350" marR="6350" marT="6350" marB="0" anchor="b"/>
                </a:tc>
                <a:extLst>
                  <a:ext uri="{0D108BD9-81ED-4DB2-BD59-A6C34878D82A}">
                    <a16:rowId xmlns:a16="http://schemas.microsoft.com/office/drawing/2014/main" val="1190016945"/>
                  </a:ext>
                </a:extLst>
              </a:tr>
              <a:tr h="370840">
                <a:tc>
                  <a:txBody>
                    <a:bodyPr/>
                    <a:lstStyle/>
                    <a:p>
                      <a:pPr algn="ctr"/>
                      <a:r>
                        <a:rPr lang="en-GB" sz="2400" b="0" i="0" u="none" strike="noStrike" dirty="0">
                          <a:effectLst/>
                          <a:latin typeface="Calibri" panose="020F0502020204030204" pitchFamily="34" charset="0"/>
                        </a:rPr>
                        <a:t>Pupil J</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1.256</a:t>
                      </a:r>
                    </a:p>
                  </a:txBody>
                  <a:tcPr marL="6350" marR="6350" marT="6350" marB="0" anchor="b"/>
                </a:tc>
                <a:extLst>
                  <a:ext uri="{0D108BD9-81ED-4DB2-BD59-A6C34878D82A}">
                    <a16:rowId xmlns:a16="http://schemas.microsoft.com/office/drawing/2014/main" val="2944922023"/>
                  </a:ext>
                </a:extLst>
              </a:tr>
              <a:tr h="370840">
                <a:tc>
                  <a:txBody>
                    <a:bodyPr/>
                    <a:lstStyle/>
                    <a:p>
                      <a:pPr algn="ctr" fontAlgn="b"/>
                      <a:r>
                        <a:rPr lang="en-GB" sz="2400" b="0" i="0" u="none" strike="noStrike" dirty="0">
                          <a:effectLst/>
                          <a:latin typeface="Calibri" panose="020F0502020204030204" pitchFamily="34" charset="0"/>
                        </a:rPr>
                        <a:t>Average</a:t>
                      </a:r>
                    </a:p>
                  </a:txBody>
                  <a:tcPr marL="9525" marR="9525" marT="9525" marB="0" anchor="b"/>
                </a:tc>
                <a:tc>
                  <a:txBody>
                    <a:bodyPr/>
                    <a:lstStyle/>
                    <a:p>
                      <a:pPr algn="ctr" fontAlgn="b"/>
                      <a:r>
                        <a:rPr lang="en-GB" sz="2400" b="0" i="0" u="none" strike="noStrike" dirty="0">
                          <a:effectLst/>
                          <a:latin typeface="Calibri" panose="020F0502020204030204" pitchFamily="34" charset="0"/>
                        </a:rPr>
                        <a:t>2.01</a:t>
                      </a:r>
                    </a:p>
                  </a:txBody>
                  <a:tcPr marL="6350" marR="6350" marT="6350" marB="0" anchor="b"/>
                </a:tc>
                <a:extLst>
                  <a:ext uri="{0D108BD9-81ED-4DB2-BD59-A6C34878D82A}">
                    <a16:rowId xmlns:a16="http://schemas.microsoft.com/office/drawing/2014/main" val="1283762504"/>
                  </a:ext>
                </a:extLst>
              </a:tr>
            </a:tbl>
          </a:graphicData>
        </a:graphic>
      </p:graphicFrame>
      <p:sp>
        <p:nvSpPr>
          <p:cNvPr id="5" name="TextBox 4"/>
          <p:cNvSpPr txBox="1"/>
          <p:nvPr/>
        </p:nvSpPr>
        <p:spPr>
          <a:xfrm>
            <a:off x="1712890" y="1030310"/>
            <a:ext cx="7920507" cy="707886"/>
          </a:xfrm>
          <a:prstGeom prst="rect">
            <a:avLst/>
          </a:prstGeom>
          <a:noFill/>
        </p:spPr>
        <p:txBody>
          <a:bodyPr wrap="square" rtlCol="0">
            <a:spAutoFit/>
          </a:bodyPr>
          <a:lstStyle/>
          <a:p>
            <a:pPr algn="ctr"/>
            <a:r>
              <a:rPr lang="en-GB" sz="4000" dirty="0"/>
              <a:t>Top 10 best progress in Year 11</a:t>
            </a:r>
          </a:p>
        </p:txBody>
      </p:sp>
    </p:spTree>
    <p:extLst>
      <p:ext uri="{BB962C8B-B14F-4D97-AF65-F5344CB8AC3E}">
        <p14:creationId xmlns:p14="http://schemas.microsoft.com/office/powerpoint/2010/main" val="3632917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843230938"/>
              </p:ext>
            </p:extLst>
          </p:nvPr>
        </p:nvGraphicFramePr>
        <p:xfrm>
          <a:off x="940158" y="2122265"/>
          <a:ext cx="10363200" cy="458533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711279548"/>
                    </a:ext>
                  </a:extLst>
                </a:gridCol>
                <a:gridCol w="5181600">
                  <a:extLst>
                    <a:ext uri="{9D8B030D-6E8A-4147-A177-3AD203B41FA5}">
                      <a16:colId xmlns:a16="http://schemas.microsoft.com/office/drawing/2014/main" val="2266271111"/>
                    </a:ext>
                  </a:extLst>
                </a:gridCol>
              </a:tblGrid>
              <a:tr h="370840">
                <a:tc>
                  <a:txBody>
                    <a:bodyPr/>
                    <a:lstStyle/>
                    <a:p>
                      <a:pPr algn="ctr"/>
                      <a:r>
                        <a:rPr lang="en-GB" sz="2400" dirty="0"/>
                        <a:t>Name</a:t>
                      </a:r>
                    </a:p>
                  </a:txBody>
                  <a:tcPr/>
                </a:tc>
                <a:tc>
                  <a:txBody>
                    <a:bodyPr/>
                    <a:lstStyle/>
                    <a:p>
                      <a:pPr algn="ctr"/>
                      <a:r>
                        <a:rPr lang="en-GB" sz="2400" dirty="0"/>
                        <a:t>Attendance</a:t>
                      </a:r>
                    </a:p>
                  </a:txBody>
                  <a:tcPr/>
                </a:tc>
                <a:extLst>
                  <a:ext uri="{0D108BD9-81ED-4DB2-BD59-A6C34878D82A}">
                    <a16:rowId xmlns:a16="http://schemas.microsoft.com/office/drawing/2014/main" val="1002341891"/>
                  </a:ext>
                </a:extLst>
              </a:tr>
              <a:tr h="370840">
                <a:tc>
                  <a:txBody>
                    <a:bodyPr/>
                    <a:lstStyle/>
                    <a:p>
                      <a:pPr algn="ctr" fontAlgn="b"/>
                      <a:r>
                        <a:rPr lang="en-GB" sz="2400" b="0" i="0" u="none" strike="noStrike" dirty="0">
                          <a:effectLst/>
                          <a:latin typeface="Calibri" panose="020F0502020204030204" pitchFamily="34" charset="0"/>
                        </a:rPr>
                        <a:t>Pupil A</a:t>
                      </a:r>
                    </a:p>
                  </a:txBody>
                  <a:tcPr marL="9525" marR="9525" marT="9525" marB="0" anchor="b"/>
                </a:tc>
                <a:tc>
                  <a:txBody>
                    <a:bodyPr/>
                    <a:lstStyle/>
                    <a:p>
                      <a:pPr algn="ctr" fontAlgn="b"/>
                      <a:r>
                        <a:rPr lang="en-GB" sz="2400" b="0" i="0" u="none" strike="noStrike" dirty="0">
                          <a:effectLst/>
                          <a:latin typeface="Calibri" panose="020F0502020204030204" pitchFamily="34" charset="0"/>
                        </a:rPr>
                        <a:t>99.3%</a:t>
                      </a:r>
                    </a:p>
                  </a:txBody>
                  <a:tcPr marL="6350" marR="6350" marT="6350" marB="0" anchor="b"/>
                </a:tc>
                <a:extLst>
                  <a:ext uri="{0D108BD9-81ED-4DB2-BD59-A6C34878D82A}">
                    <a16:rowId xmlns:a16="http://schemas.microsoft.com/office/drawing/2014/main" val="3865708081"/>
                  </a:ext>
                </a:extLst>
              </a:tr>
              <a:tr h="370840">
                <a:tc>
                  <a:txBody>
                    <a:bodyPr/>
                    <a:lstStyle/>
                    <a:p>
                      <a:pPr algn="ctr"/>
                      <a:r>
                        <a:rPr lang="en-GB" sz="2400" b="0" i="0" u="none" strike="noStrike" dirty="0">
                          <a:effectLst/>
                          <a:latin typeface="Calibri" panose="020F0502020204030204" pitchFamily="34" charset="0"/>
                        </a:rPr>
                        <a:t>Pupil B</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100.0%</a:t>
                      </a:r>
                    </a:p>
                  </a:txBody>
                  <a:tcPr marL="6350" marR="6350" marT="6350" marB="0" anchor="b"/>
                </a:tc>
                <a:extLst>
                  <a:ext uri="{0D108BD9-81ED-4DB2-BD59-A6C34878D82A}">
                    <a16:rowId xmlns:a16="http://schemas.microsoft.com/office/drawing/2014/main" val="1628698832"/>
                  </a:ext>
                </a:extLst>
              </a:tr>
              <a:tr h="370840">
                <a:tc>
                  <a:txBody>
                    <a:bodyPr/>
                    <a:lstStyle/>
                    <a:p>
                      <a:pPr algn="ctr"/>
                      <a:r>
                        <a:rPr lang="en-GB" sz="2400" b="0" i="0" u="none" strike="noStrike" dirty="0">
                          <a:effectLst/>
                          <a:latin typeface="Calibri" panose="020F0502020204030204" pitchFamily="34" charset="0"/>
                        </a:rPr>
                        <a:t>Pupil C</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99.3%</a:t>
                      </a:r>
                    </a:p>
                  </a:txBody>
                  <a:tcPr marL="6350" marR="6350" marT="6350" marB="0" anchor="b"/>
                </a:tc>
                <a:extLst>
                  <a:ext uri="{0D108BD9-81ED-4DB2-BD59-A6C34878D82A}">
                    <a16:rowId xmlns:a16="http://schemas.microsoft.com/office/drawing/2014/main" val="3326238973"/>
                  </a:ext>
                </a:extLst>
              </a:tr>
              <a:tr h="370840">
                <a:tc>
                  <a:txBody>
                    <a:bodyPr/>
                    <a:lstStyle/>
                    <a:p>
                      <a:pPr algn="ctr"/>
                      <a:r>
                        <a:rPr lang="en-GB" sz="2400" b="0" i="0" u="none" strike="noStrike" dirty="0">
                          <a:effectLst/>
                          <a:latin typeface="Calibri" panose="020F0502020204030204" pitchFamily="34" charset="0"/>
                        </a:rPr>
                        <a:t>Pupil D</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98.2%</a:t>
                      </a:r>
                    </a:p>
                  </a:txBody>
                  <a:tcPr marL="6350" marR="6350" marT="6350" marB="0" anchor="b"/>
                </a:tc>
                <a:extLst>
                  <a:ext uri="{0D108BD9-81ED-4DB2-BD59-A6C34878D82A}">
                    <a16:rowId xmlns:a16="http://schemas.microsoft.com/office/drawing/2014/main" val="4241203052"/>
                  </a:ext>
                </a:extLst>
              </a:tr>
              <a:tr h="370840">
                <a:tc>
                  <a:txBody>
                    <a:bodyPr/>
                    <a:lstStyle/>
                    <a:p>
                      <a:pPr algn="ctr"/>
                      <a:r>
                        <a:rPr lang="en-GB" sz="2400" b="0" i="0" u="none" strike="noStrike" dirty="0">
                          <a:effectLst/>
                          <a:latin typeface="Calibri" panose="020F0502020204030204" pitchFamily="34" charset="0"/>
                        </a:rPr>
                        <a:t>Pupil E</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97.7%</a:t>
                      </a:r>
                    </a:p>
                  </a:txBody>
                  <a:tcPr marL="6350" marR="6350" marT="6350" marB="0" anchor="b"/>
                </a:tc>
                <a:extLst>
                  <a:ext uri="{0D108BD9-81ED-4DB2-BD59-A6C34878D82A}">
                    <a16:rowId xmlns:a16="http://schemas.microsoft.com/office/drawing/2014/main" val="4054494741"/>
                  </a:ext>
                </a:extLst>
              </a:tr>
              <a:tr h="370840">
                <a:tc>
                  <a:txBody>
                    <a:bodyPr/>
                    <a:lstStyle/>
                    <a:p>
                      <a:pPr algn="ctr"/>
                      <a:r>
                        <a:rPr lang="en-GB" sz="2400" b="0" i="0" u="none" strike="noStrike" dirty="0">
                          <a:effectLst/>
                          <a:latin typeface="Calibri" panose="020F0502020204030204" pitchFamily="34" charset="0"/>
                        </a:rPr>
                        <a:t>Pupil F</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95.3%</a:t>
                      </a:r>
                    </a:p>
                  </a:txBody>
                  <a:tcPr marL="6350" marR="6350" marT="6350" marB="0" anchor="b"/>
                </a:tc>
                <a:extLst>
                  <a:ext uri="{0D108BD9-81ED-4DB2-BD59-A6C34878D82A}">
                    <a16:rowId xmlns:a16="http://schemas.microsoft.com/office/drawing/2014/main" val="1660713101"/>
                  </a:ext>
                </a:extLst>
              </a:tr>
              <a:tr h="370840">
                <a:tc>
                  <a:txBody>
                    <a:bodyPr/>
                    <a:lstStyle/>
                    <a:p>
                      <a:pPr algn="ctr"/>
                      <a:r>
                        <a:rPr lang="en-GB" sz="2400" b="0" i="0" u="none" strike="noStrike" dirty="0">
                          <a:effectLst/>
                          <a:latin typeface="Calibri" panose="020F0502020204030204" pitchFamily="34" charset="0"/>
                        </a:rPr>
                        <a:t>Pupil G</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97.7%</a:t>
                      </a:r>
                    </a:p>
                  </a:txBody>
                  <a:tcPr marL="6350" marR="6350" marT="6350" marB="0" anchor="b"/>
                </a:tc>
                <a:extLst>
                  <a:ext uri="{0D108BD9-81ED-4DB2-BD59-A6C34878D82A}">
                    <a16:rowId xmlns:a16="http://schemas.microsoft.com/office/drawing/2014/main" val="3879497406"/>
                  </a:ext>
                </a:extLst>
              </a:tr>
              <a:tr h="370840">
                <a:tc>
                  <a:txBody>
                    <a:bodyPr/>
                    <a:lstStyle/>
                    <a:p>
                      <a:pPr algn="ctr"/>
                      <a:r>
                        <a:rPr lang="en-GB" sz="2400" b="0" i="0" u="none" strike="noStrike" dirty="0">
                          <a:effectLst/>
                          <a:latin typeface="Calibri" panose="020F0502020204030204" pitchFamily="34" charset="0"/>
                        </a:rPr>
                        <a:t>Pupil H</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99.1%</a:t>
                      </a:r>
                    </a:p>
                  </a:txBody>
                  <a:tcPr marL="6350" marR="6350" marT="6350" marB="0" anchor="b"/>
                </a:tc>
                <a:extLst>
                  <a:ext uri="{0D108BD9-81ED-4DB2-BD59-A6C34878D82A}">
                    <a16:rowId xmlns:a16="http://schemas.microsoft.com/office/drawing/2014/main" val="4269298815"/>
                  </a:ext>
                </a:extLst>
              </a:tr>
              <a:tr h="370840">
                <a:tc>
                  <a:txBody>
                    <a:bodyPr/>
                    <a:lstStyle/>
                    <a:p>
                      <a:pPr algn="ctr"/>
                      <a:r>
                        <a:rPr lang="en-GB" sz="2400" b="0" i="0" u="none" strike="noStrike" dirty="0">
                          <a:effectLst/>
                          <a:latin typeface="Calibri" panose="020F0502020204030204" pitchFamily="34" charset="0"/>
                        </a:rPr>
                        <a:t>Pupil I</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97.8%</a:t>
                      </a:r>
                    </a:p>
                  </a:txBody>
                  <a:tcPr marL="6350" marR="6350" marT="6350" marB="0" anchor="b"/>
                </a:tc>
                <a:extLst>
                  <a:ext uri="{0D108BD9-81ED-4DB2-BD59-A6C34878D82A}">
                    <a16:rowId xmlns:a16="http://schemas.microsoft.com/office/drawing/2014/main" val="1190016945"/>
                  </a:ext>
                </a:extLst>
              </a:tr>
              <a:tr h="370840">
                <a:tc>
                  <a:txBody>
                    <a:bodyPr/>
                    <a:lstStyle/>
                    <a:p>
                      <a:pPr algn="ctr"/>
                      <a:r>
                        <a:rPr lang="en-GB" sz="2400" b="0" i="0" u="none" strike="noStrike" dirty="0">
                          <a:effectLst/>
                          <a:latin typeface="Calibri" panose="020F0502020204030204" pitchFamily="34" charset="0"/>
                        </a:rPr>
                        <a:t>Pupil J</a:t>
                      </a:r>
                      <a:endParaRPr lang="en-GB" sz="2400" dirty="0"/>
                    </a:p>
                  </a:txBody>
                  <a:tcPr marL="9525" marR="9525" marT="9525" marB="0" anchor="b"/>
                </a:tc>
                <a:tc>
                  <a:txBody>
                    <a:bodyPr/>
                    <a:lstStyle/>
                    <a:p>
                      <a:pPr algn="ctr" fontAlgn="b"/>
                      <a:r>
                        <a:rPr lang="en-GB" sz="2400" b="0" i="0" u="none" strike="noStrike" dirty="0">
                          <a:effectLst/>
                          <a:latin typeface="Calibri" panose="020F0502020204030204" pitchFamily="34" charset="0"/>
                        </a:rPr>
                        <a:t>96.4%</a:t>
                      </a:r>
                    </a:p>
                  </a:txBody>
                  <a:tcPr marL="6350" marR="6350" marT="6350" marB="0" anchor="b"/>
                </a:tc>
                <a:extLst>
                  <a:ext uri="{0D108BD9-81ED-4DB2-BD59-A6C34878D82A}">
                    <a16:rowId xmlns:a16="http://schemas.microsoft.com/office/drawing/2014/main" val="2944922023"/>
                  </a:ext>
                </a:extLst>
              </a:tr>
              <a:tr h="370840">
                <a:tc>
                  <a:txBody>
                    <a:bodyPr/>
                    <a:lstStyle/>
                    <a:p>
                      <a:pPr algn="ctr" fontAlgn="b"/>
                      <a:r>
                        <a:rPr lang="en-GB" sz="2400" b="0" i="0" u="none" strike="noStrike" dirty="0">
                          <a:effectLst/>
                          <a:latin typeface="Calibri" panose="020F0502020204030204" pitchFamily="34" charset="0"/>
                        </a:rPr>
                        <a:t>Average</a:t>
                      </a:r>
                    </a:p>
                  </a:txBody>
                  <a:tcPr marL="9525" marR="9525" marT="9525" marB="0" anchor="b"/>
                </a:tc>
                <a:tc>
                  <a:txBody>
                    <a:bodyPr/>
                    <a:lstStyle/>
                    <a:p>
                      <a:pPr algn="ctr" fontAlgn="b"/>
                      <a:r>
                        <a:rPr lang="en-GB" sz="2400" b="0" i="0" u="none" strike="noStrike" dirty="0">
                          <a:effectLst/>
                          <a:latin typeface="Calibri" panose="020F0502020204030204" pitchFamily="34" charset="0"/>
                        </a:rPr>
                        <a:t>98.1%</a:t>
                      </a:r>
                    </a:p>
                  </a:txBody>
                  <a:tcPr marL="9525" marR="9525" marT="9525" marB="0" anchor="b"/>
                </a:tc>
                <a:extLst>
                  <a:ext uri="{0D108BD9-81ED-4DB2-BD59-A6C34878D82A}">
                    <a16:rowId xmlns:a16="http://schemas.microsoft.com/office/drawing/2014/main" val="1283762504"/>
                  </a:ext>
                </a:extLst>
              </a:tr>
            </a:tbl>
          </a:graphicData>
        </a:graphic>
      </p:graphicFrame>
      <p:sp>
        <p:nvSpPr>
          <p:cNvPr id="5" name="TextBox 4"/>
          <p:cNvSpPr txBox="1"/>
          <p:nvPr/>
        </p:nvSpPr>
        <p:spPr>
          <a:xfrm>
            <a:off x="1712890" y="1030310"/>
            <a:ext cx="7920507" cy="707886"/>
          </a:xfrm>
          <a:prstGeom prst="rect">
            <a:avLst/>
          </a:prstGeom>
          <a:noFill/>
        </p:spPr>
        <p:txBody>
          <a:bodyPr wrap="square" rtlCol="0">
            <a:spAutoFit/>
          </a:bodyPr>
          <a:lstStyle/>
          <a:p>
            <a:pPr algn="ctr"/>
            <a:r>
              <a:rPr lang="en-GB" sz="4000" dirty="0"/>
              <a:t>Top 10 best progress in Year 11</a:t>
            </a:r>
          </a:p>
        </p:txBody>
      </p:sp>
    </p:spTree>
    <p:extLst>
      <p:ext uri="{BB962C8B-B14F-4D97-AF65-F5344CB8AC3E}">
        <p14:creationId xmlns:p14="http://schemas.microsoft.com/office/powerpoint/2010/main" val="35874731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3782-F137-4315-AA33-3914A891A67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2A0CB37-2320-41DD-B8DF-1741183AC821}"/>
              </a:ext>
            </a:extLst>
          </p:cNvPr>
          <p:cNvSpPr>
            <a:spLocks noGrp="1"/>
          </p:cNvSpPr>
          <p:nvPr>
            <p:ph sz="quarter" idx="13"/>
          </p:nvPr>
        </p:nvSpPr>
        <p:spPr/>
        <p:txBody>
          <a:bodyPr/>
          <a:lstStyle/>
          <a:p>
            <a:endParaRPr lang="en-GB"/>
          </a:p>
        </p:txBody>
      </p:sp>
      <p:pic>
        <p:nvPicPr>
          <p:cNvPr id="5" name="Picture 4">
            <a:extLst>
              <a:ext uri="{FF2B5EF4-FFF2-40B4-BE49-F238E27FC236}">
                <a16:creationId xmlns:a16="http://schemas.microsoft.com/office/drawing/2014/main" id="{3FB27F05-1B98-4D79-81D8-A8A25B754578}"/>
              </a:ext>
            </a:extLst>
          </p:cNvPr>
          <p:cNvPicPr>
            <a:picLocks noChangeAspect="1"/>
          </p:cNvPicPr>
          <p:nvPr/>
        </p:nvPicPr>
        <p:blipFill>
          <a:blip r:embed="rId2"/>
          <a:stretch>
            <a:fillRect/>
          </a:stretch>
        </p:blipFill>
        <p:spPr>
          <a:xfrm>
            <a:off x="3239239" y="0"/>
            <a:ext cx="5713521" cy="6858000"/>
          </a:xfrm>
          <a:prstGeom prst="rect">
            <a:avLst/>
          </a:prstGeom>
        </p:spPr>
      </p:pic>
    </p:spTree>
    <p:extLst>
      <p:ext uri="{BB962C8B-B14F-4D97-AF65-F5344CB8AC3E}">
        <p14:creationId xmlns:p14="http://schemas.microsoft.com/office/powerpoint/2010/main" val="3968721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845840"/>
            <a:ext cx="8229600" cy="854968"/>
          </a:xfrm>
        </p:spPr>
        <p:txBody>
          <a:bodyPr>
            <a:normAutofit fontScale="90000"/>
          </a:bodyPr>
          <a:lstStyle/>
          <a:p>
            <a:r>
              <a:rPr lang="en-GB" sz="3100" b="1" u="sng" dirty="0"/>
              <a:t>Attendance VS Progress</a:t>
            </a:r>
            <a:br>
              <a:rPr lang="en-GB" dirty="0"/>
            </a:br>
            <a:endParaRPr lang="en-GB"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81443180"/>
              </p:ext>
            </p:extLst>
          </p:nvPr>
        </p:nvGraphicFramePr>
        <p:xfrm>
          <a:off x="2014913" y="1526796"/>
          <a:ext cx="8001542" cy="4750253"/>
        </p:xfrm>
        <a:graphic>
          <a:graphicData uri="http://schemas.openxmlformats.org/drawingml/2006/table">
            <a:tbl>
              <a:tblPr firstRow="1" firstCol="1" bandRow="1">
                <a:tableStyleId>{5C22544A-7EE6-4342-B048-85BDC9FD1C3A}</a:tableStyleId>
              </a:tblPr>
              <a:tblGrid>
                <a:gridCol w="1465882">
                  <a:extLst>
                    <a:ext uri="{9D8B030D-6E8A-4147-A177-3AD203B41FA5}">
                      <a16:colId xmlns:a16="http://schemas.microsoft.com/office/drawing/2014/main" val="1643855271"/>
                    </a:ext>
                  </a:extLst>
                </a:gridCol>
                <a:gridCol w="1307132">
                  <a:extLst>
                    <a:ext uri="{9D8B030D-6E8A-4147-A177-3AD203B41FA5}">
                      <a16:colId xmlns:a16="http://schemas.microsoft.com/office/drawing/2014/main" val="1011031264"/>
                    </a:ext>
                  </a:extLst>
                </a:gridCol>
                <a:gridCol w="1307132">
                  <a:extLst>
                    <a:ext uri="{9D8B030D-6E8A-4147-A177-3AD203B41FA5}">
                      <a16:colId xmlns:a16="http://schemas.microsoft.com/office/drawing/2014/main" val="1942360563"/>
                    </a:ext>
                  </a:extLst>
                </a:gridCol>
                <a:gridCol w="1307132">
                  <a:extLst>
                    <a:ext uri="{9D8B030D-6E8A-4147-A177-3AD203B41FA5}">
                      <a16:colId xmlns:a16="http://schemas.microsoft.com/office/drawing/2014/main" val="3444646287"/>
                    </a:ext>
                  </a:extLst>
                </a:gridCol>
                <a:gridCol w="1307132">
                  <a:extLst>
                    <a:ext uri="{9D8B030D-6E8A-4147-A177-3AD203B41FA5}">
                      <a16:colId xmlns:a16="http://schemas.microsoft.com/office/drawing/2014/main" val="604738733"/>
                    </a:ext>
                  </a:extLst>
                </a:gridCol>
                <a:gridCol w="1307132">
                  <a:extLst>
                    <a:ext uri="{9D8B030D-6E8A-4147-A177-3AD203B41FA5}">
                      <a16:colId xmlns:a16="http://schemas.microsoft.com/office/drawing/2014/main" val="627038521"/>
                    </a:ext>
                  </a:extLst>
                </a:gridCol>
              </a:tblGrid>
              <a:tr h="1351288">
                <a:tc>
                  <a:txBody>
                    <a:bodyPr/>
                    <a:lstStyle/>
                    <a:p>
                      <a:pPr>
                        <a:lnSpc>
                          <a:spcPct val="115000"/>
                        </a:lnSpc>
                        <a:spcAft>
                          <a:spcPts val="0"/>
                        </a:spcAft>
                      </a:pPr>
                      <a:r>
                        <a:rPr lang="en-GB" sz="2000" dirty="0">
                          <a:effectLst/>
                        </a:rPr>
                        <a:t>Year 11 attendance last year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a:effectLst/>
                        </a:rPr>
                        <a:t>Progress in English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a:effectLst/>
                        </a:rPr>
                        <a:t>Progress in Maths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a:effectLst/>
                        </a:rPr>
                        <a:t>Progress in EBACC</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2000" dirty="0">
                          <a:effectLst/>
                        </a:rPr>
                        <a:t>Progress in Open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dirty="0">
                          <a:effectLst/>
                        </a:rPr>
                        <a:t>Progress Overall</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3764574"/>
                  </a:ext>
                </a:extLst>
              </a:tr>
              <a:tr h="678087">
                <a:tc>
                  <a:txBody>
                    <a:bodyPr/>
                    <a:lstStyle/>
                    <a:p>
                      <a:pPr>
                        <a:lnSpc>
                          <a:spcPct val="115000"/>
                        </a:lnSpc>
                        <a:spcAft>
                          <a:spcPts val="0"/>
                        </a:spcAft>
                      </a:pPr>
                      <a:r>
                        <a:rPr lang="en-GB" sz="2000" dirty="0">
                          <a:effectLst/>
                        </a:rPr>
                        <a:t>Above 95% 65 students</a:t>
                      </a:r>
                    </a:p>
                  </a:txBody>
                  <a:tcPr marL="68580" marR="68580" marT="0" marB="0"/>
                </a:tc>
                <a:tc>
                  <a:txBody>
                    <a:bodyPr/>
                    <a:lstStyle/>
                    <a:p>
                      <a:pPr algn="ctr">
                        <a:lnSpc>
                          <a:spcPct val="115000"/>
                        </a:lnSpc>
                        <a:spcAft>
                          <a:spcPts val="0"/>
                        </a:spcAft>
                      </a:pPr>
                      <a:r>
                        <a:rPr lang="en-GB" sz="2000" dirty="0">
                          <a:effectLst/>
                        </a:rPr>
                        <a:t>0.3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0.27</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rPr>
                        <a:t>0.73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0.17</a:t>
                      </a: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0.38</a:t>
                      </a:r>
                    </a:p>
                  </a:txBody>
                  <a:tcPr marL="68580" marR="68580" marT="0" marB="0"/>
                </a:tc>
                <a:extLst>
                  <a:ext uri="{0D108BD9-81ED-4DB2-BD59-A6C34878D82A}">
                    <a16:rowId xmlns:a16="http://schemas.microsoft.com/office/drawing/2014/main" val="919185615"/>
                  </a:ext>
                </a:extLst>
              </a:tr>
              <a:tr h="678087">
                <a:tc>
                  <a:txBody>
                    <a:bodyPr/>
                    <a:lstStyle/>
                    <a:p>
                      <a:pPr>
                        <a:lnSpc>
                          <a:spcPct val="115000"/>
                        </a:lnSpc>
                        <a:spcAft>
                          <a:spcPts val="0"/>
                        </a:spcAft>
                      </a:pPr>
                      <a:r>
                        <a:rPr lang="en-GB" sz="2000" dirty="0">
                          <a:effectLst/>
                        </a:rPr>
                        <a:t>90% - 95% 41 students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a:effectLst/>
                        </a:rPr>
                        <a:t>-0.04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0.07</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mn-ea"/>
                          <a:cs typeface="+mn-cs"/>
                        </a:rPr>
                        <a:t>0.45</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0.08</a:t>
                      </a: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0.09</a:t>
                      </a:r>
                    </a:p>
                  </a:txBody>
                  <a:tcPr marL="68580" marR="68580" marT="0" marB="0"/>
                </a:tc>
                <a:extLst>
                  <a:ext uri="{0D108BD9-81ED-4DB2-BD59-A6C34878D82A}">
                    <a16:rowId xmlns:a16="http://schemas.microsoft.com/office/drawing/2014/main" val="1553107044"/>
                  </a:ext>
                </a:extLst>
              </a:tr>
              <a:tr h="678087">
                <a:tc>
                  <a:txBody>
                    <a:bodyPr/>
                    <a:lstStyle/>
                    <a:p>
                      <a:pPr>
                        <a:lnSpc>
                          <a:spcPct val="115000"/>
                        </a:lnSpc>
                        <a:spcAft>
                          <a:spcPts val="0"/>
                        </a:spcAft>
                      </a:pPr>
                      <a:r>
                        <a:rPr lang="en-GB" sz="2000" dirty="0">
                          <a:effectLst/>
                        </a:rPr>
                        <a:t>85% - 90% 26 students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-0.77</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-0.25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mn-ea"/>
                          <a:cs typeface="+mn-cs"/>
                        </a:rPr>
                        <a:t>-0.44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-0.81</a:t>
                      </a: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-0.51</a:t>
                      </a:r>
                    </a:p>
                  </a:txBody>
                  <a:tcPr marL="68580" marR="68580" marT="0" marB="0"/>
                </a:tc>
                <a:extLst>
                  <a:ext uri="{0D108BD9-81ED-4DB2-BD59-A6C34878D82A}">
                    <a16:rowId xmlns:a16="http://schemas.microsoft.com/office/drawing/2014/main" val="2380647507"/>
                  </a:ext>
                </a:extLst>
              </a:tr>
              <a:tr h="678087">
                <a:tc>
                  <a:txBody>
                    <a:bodyPr/>
                    <a:lstStyle/>
                    <a:p>
                      <a:pPr>
                        <a:lnSpc>
                          <a:spcPct val="115000"/>
                        </a:lnSpc>
                        <a:spcAft>
                          <a:spcPts val="0"/>
                        </a:spcAft>
                      </a:pPr>
                      <a:r>
                        <a:rPr lang="en-GB" sz="2000" dirty="0">
                          <a:effectLst/>
                        </a:rPr>
                        <a:t>80% - 85% 6 students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mn-ea"/>
                          <a:cs typeface="+mn-cs"/>
                        </a:rPr>
                        <a:t>-0.79</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-0.84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mn-ea"/>
                          <a:cs typeface="+mn-cs"/>
                        </a:rPr>
                        <a:t>-0.73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-1.42</a:t>
                      </a: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-0.97</a:t>
                      </a:r>
                    </a:p>
                  </a:txBody>
                  <a:tcPr marL="68580" marR="68580" marT="0" marB="0"/>
                </a:tc>
                <a:extLst>
                  <a:ext uri="{0D108BD9-81ED-4DB2-BD59-A6C34878D82A}">
                    <a16:rowId xmlns:a16="http://schemas.microsoft.com/office/drawing/2014/main" val="2935007629"/>
                  </a:ext>
                </a:extLst>
              </a:tr>
              <a:tr h="678087">
                <a:tc>
                  <a:txBody>
                    <a:bodyPr/>
                    <a:lstStyle/>
                    <a:p>
                      <a:pPr>
                        <a:lnSpc>
                          <a:spcPct val="115000"/>
                        </a:lnSpc>
                        <a:spcAft>
                          <a:spcPts val="0"/>
                        </a:spcAft>
                      </a:pPr>
                      <a:r>
                        <a:rPr lang="en-GB" sz="2000" dirty="0">
                          <a:effectLst/>
                        </a:rPr>
                        <a:t>Under 80% 16 students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rPr>
                        <a:t>-1.84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mn-ea"/>
                          <a:cs typeface="+mn-cs"/>
                        </a:rPr>
                        <a:t>-1.73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-1.88</a:t>
                      </a: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-2.27</a:t>
                      </a:r>
                    </a:p>
                  </a:txBody>
                  <a:tcPr marL="68580" marR="68580" marT="0" marB="0"/>
                </a:tc>
                <a:tc>
                  <a:txBody>
                    <a:bodyPr/>
                    <a:lstStyle/>
                    <a:p>
                      <a:pPr algn="ctr">
                        <a:lnSpc>
                          <a:spcPct val="115000"/>
                        </a:lnSpc>
                        <a:spcAft>
                          <a:spcPts val="0"/>
                        </a:spcAft>
                      </a:pPr>
                      <a:r>
                        <a:rPr lang="en-GB" sz="2000" dirty="0">
                          <a:effectLst/>
                          <a:latin typeface="+mn-lt"/>
                          <a:ea typeface="Calibri" panose="020F0502020204030204" pitchFamily="34" charset="0"/>
                          <a:cs typeface="Times New Roman" panose="02020603050405020304" pitchFamily="18" charset="0"/>
                        </a:rPr>
                        <a:t>-1.93</a:t>
                      </a:r>
                    </a:p>
                  </a:txBody>
                  <a:tcPr marL="68580" marR="68580" marT="0" marB="0"/>
                </a:tc>
                <a:extLst>
                  <a:ext uri="{0D108BD9-81ED-4DB2-BD59-A6C34878D82A}">
                    <a16:rowId xmlns:a16="http://schemas.microsoft.com/office/drawing/2014/main" val="57246105"/>
                  </a:ext>
                </a:extLst>
              </a:tr>
            </a:tbl>
          </a:graphicData>
        </a:graphic>
      </p:graphicFrame>
    </p:spTree>
    <p:extLst>
      <p:ext uri="{BB962C8B-B14F-4D97-AF65-F5344CB8AC3E}">
        <p14:creationId xmlns:p14="http://schemas.microsoft.com/office/powerpoint/2010/main" val="270205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3595-63A9-4272-9DD1-B32F9F4AD04A}"/>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5C06395E-EF9F-448F-9835-5E508D4A2455}"/>
              </a:ext>
            </a:extLst>
          </p:cNvPr>
          <p:cNvSpPr>
            <a:spLocks noGrp="1"/>
          </p:cNvSpPr>
          <p:nvPr>
            <p:ph type="subTitle" idx="1"/>
          </p:nvPr>
        </p:nvSpPr>
        <p:spPr/>
        <p:txBody>
          <a:bodyPr/>
          <a:lstStyle/>
          <a:p>
            <a:endParaRPr lang="en-GB"/>
          </a:p>
        </p:txBody>
      </p:sp>
      <p:pic>
        <p:nvPicPr>
          <p:cNvPr id="5" name="Picture 4" descr="Table&#10;&#10;Description automatically generated">
            <a:extLst>
              <a:ext uri="{FF2B5EF4-FFF2-40B4-BE49-F238E27FC236}">
                <a16:creationId xmlns:a16="http://schemas.microsoft.com/office/drawing/2014/main" id="{4882C1B6-C80A-4810-9278-844FD769453E}"/>
              </a:ext>
            </a:extLst>
          </p:cNvPr>
          <p:cNvPicPr>
            <a:picLocks noChangeAspect="1"/>
          </p:cNvPicPr>
          <p:nvPr/>
        </p:nvPicPr>
        <p:blipFill rotWithShape="1">
          <a:blip r:embed="rId2">
            <a:extLst>
              <a:ext uri="{28A0092B-C50C-407E-A947-70E740481C1C}">
                <a14:useLocalDpi xmlns:a14="http://schemas.microsoft.com/office/drawing/2010/main" val="0"/>
              </a:ext>
            </a:extLst>
          </a:blip>
          <a:srcRect b="36599"/>
          <a:stretch/>
        </p:blipFill>
        <p:spPr>
          <a:xfrm>
            <a:off x="2086605" y="2401"/>
            <a:ext cx="7644798" cy="6855599"/>
          </a:xfrm>
          <a:prstGeom prst="rect">
            <a:avLst/>
          </a:prstGeom>
        </p:spPr>
      </p:pic>
      <p:sp>
        <p:nvSpPr>
          <p:cNvPr id="4" name="TextBox 3">
            <a:extLst>
              <a:ext uri="{FF2B5EF4-FFF2-40B4-BE49-F238E27FC236}">
                <a16:creationId xmlns:a16="http://schemas.microsoft.com/office/drawing/2014/main" id="{4DCC499E-A40D-413C-B955-64C65CE0B516}"/>
              </a:ext>
            </a:extLst>
          </p:cNvPr>
          <p:cNvSpPr txBox="1"/>
          <p:nvPr/>
        </p:nvSpPr>
        <p:spPr>
          <a:xfrm rot="19875807">
            <a:off x="213204" y="692141"/>
            <a:ext cx="4865615" cy="1815882"/>
          </a:xfrm>
          <a:prstGeom prst="rect">
            <a:avLst/>
          </a:prstGeom>
          <a:solidFill>
            <a:schemeClr val="bg1"/>
          </a:solidFill>
        </p:spPr>
        <p:txBody>
          <a:bodyPr wrap="square" rtlCol="0">
            <a:spAutoFit/>
          </a:bodyPr>
          <a:lstStyle/>
          <a:p>
            <a:r>
              <a:rPr lang="en-GB" sz="2800" dirty="0"/>
              <a:t>THIS INFORMATION WAS FOR CURRENT YEAR 11’S – THESE DATES ARE NOT ACCURATE FOR 2023/24!</a:t>
            </a:r>
          </a:p>
        </p:txBody>
      </p:sp>
    </p:spTree>
    <p:extLst>
      <p:ext uri="{BB962C8B-B14F-4D97-AF65-F5344CB8AC3E}">
        <p14:creationId xmlns:p14="http://schemas.microsoft.com/office/powerpoint/2010/main" val="15314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3595-63A9-4272-9DD1-B32F9F4AD04A}"/>
              </a:ext>
            </a:extLst>
          </p:cNvPr>
          <p:cNvSpPr>
            <a:spLocks noGrp="1"/>
          </p:cNvSpPr>
          <p:nvPr>
            <p:ph type="ctrTitle"/>
          </p:nvPr>
        </p:nvSpPr>
        <p:spPr/>
        <p:txBody>
          <a:bodyPr/>
          <a:lstStyle/>
          <a:p>
            <a:endParaRPr lang="en-GB" dirty="0"/>
          </a:p>
        </p:txBody>
      </p:sp>
      <p:pic>
        <p:nvPicPr>
          <p:cNvPr id="4" name="Picture 3">
            <a:extLst>
              <a:ext uri="{FF2B5EF4-FFF2-40B4-BE49-F238E27FC236}">
                <a16:creationId xmlns:a16="http://schemas.microsoft.com/office/drawing/2014/main" id="{D658B31D-D9E5-4E21-AA93-44359F73B634}"/>
              </a:ext>
            </a:extLst>
          </p:cNvPr>
          <p:cNvPicPr>
            <a:picLocks noChangeAspect="1"/>
          </p:cNvPicPr>
          <p:nvPr/>
        </p:nvPicPr>
        <p:blipFill>
          <a:blip r:embed="rId2"/>
          <a:stretch>
            <a:fillRect/>
          </a:stretch>
        </p:blipFill>
        <p:spPr>
          <a:xfrm>
            <a:off x="2262774" y="2767426"/>
            <a:ext cx="7683947" cy="3935032"/>
          </a:xfrm>
          <a:prstGeom prst="rect">
            <a:avLst/>
          </a:prstGeom>
        </p:spPr>
      </p:pic>
      <p:sp>
        <p:nvSpPr>
          <p:cNvPr id="3" name="Subtitle 2">
            <a:extLst>
              <a:ext uri="{FF2B5EF4-FFF2-40B4-BE49-F238E27FC236}">
                <a16:creationId xmlns:a16="http://schemas.microsoft.com/office/drawing/2014/main" id="{5C06395E-EF9F-448F-9835-5E508D4A2455}"/>
              </a:ext>
            </a:extLst>
          </p:cNvPr>
          <p:cNvSpPr>
            <a:spLocks noGrp="1"/>
          </p:cNvSpPr>
          <p:nvPr>
            <p:ph type="subTitle" idx="1"/>
          </p:nvPr>
        </p:nvSpPr>
        <p:spPr/>
        <p:txBody>
          <a:bodyPr/>
          <a:lstStyle/>
          <a:p>
            <a:endParaRPr lang="en-GB" dirty="0"/>
          </a:p>
        </p:txBody>
      </p:sp>
      <p:pic>
        <p:nvPicPr>
          <p:cNvPr id="5" name="Picture 4" descr="Table&#10;&#10;Description automatically generated">
            <a:extLst>
              <a:ext uri="{FF2B5EF4-FFF2-40B4-BE49-F238E27FC236}">
                <a16:creationId xmlns:a16="http://schemas.microsoft.com/office/drawing/2014/main" id="{4882C1B6-C80A-4810-9278-844FD769453E}"/>
              </a:ext>
            </a:extLst>
          </p:cNvPr>
          <p:cNvPicPr>
            <a:picLocks noChangeAspect="1"/>
          </p:cNvPicPr>
          <p:nvPr/>
        </p:nvPicPr>
        <p:blipFill rotWithShape="1">
          <a:blip r:embed="rId3">
            <a:extLst>
              <a:ext uri="{28A0092B-C50C-407E-A947-70E740481C1C}">
                <a14:useLocalDpi xmlns:a14="http://schemas.microsoft.com/office/drawing/2010/main" val="0"/>
              </a:ext>
            </a:extLst>
          </a:blip>
          <a:srcRect l="1" r="-124" b="74282"/>
          <a:stretch/>
        </p:blipFill>
        <p:spPr>
          <a:xfrm>
            <a:off x="2262774" y="0"/>
            <a:ext cx="7654224" cy="2780907"/>
          </a:xfrm>
          <a:prstGeom prst="rect">
            <a:avLst/>
          </a:prstGeom>
        </p:spPr>
      </p:pic>
    </p:spTree>
    <p:extLst>
      <p:ext uri="{BB962C8B-B14F-4D97-AF65-F5344CB8AC3E}">
        <p14:creationId xmlns:p14="http://schemas.microsoft.com/office/powerpoint/2010/main" val="60912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3604"/>
            <a:ext cx="10364451" cy="1596177"/>
          </a:xfrm>
        </p:spPr>
        <p:txBody>
          <a:bodyPr>
            <a:normAutofit/>
          </a:bodyPr>
          <a:lstStyle/>
          <a:p>
            <a:r>
              <a:rPr lang="en-GB" sz="5400" dirty="0"/>
              <a:t>Survey Results</a:t>
            </a:r>
          </a:p>
        </p:txBody>
      </p:sp>
      <p:sp>
        <p:nvSpPr>
          <p:cNvPr id="3" name="Content Placeholder 2"/>
          <p:cNvSpPr>
            <a:spLocks noGrp="1"/>
          </p:cNvSpPr>
          <p:nvPr>
            <p:ph sz="quarter" idx="13"/>
          </p:nvPr>
        </p:nvSpPr>
        <p:spPr>
          <a:xfrm>
            <a:off x="913149" y="1133910"/>
            <a:ext cx="10363826" cy="3424107"/>
          </a:xfrm>
        </p:spPr>
        <p:txBody>
          <a:bodyPr>
            <a:noAutofit/>
          </a:bodyPr>
          <a:lstStyle/>
          <a:p>
            <a:r>
              <a:rPr lang="en-GB" sz="3600" dirty="0"/>
              <a:t>How confident are you in your child’s ability to revise effectively?</a:t>
            </a:r>
          </a:p>
          <a:p>
            <a:endParaRPr lang="en-GB" sz="3600" dirty="0"/>
          </a:p>
        </p:txBody>
      </p:sp>
      <p:pic>
        <p:nvPicPr>
          <p:cNvPr id="6" name="Picture 5">
            <a:extLst>
              <a:ext uri="{FF2B5EF4-FFF2-40B4-BE49-F238E27FC236}">
                <a16:creationId xmlns:a16="http://schemas.microsoft.com/office/drawing/2014/main" id="{D269A5E6-1997-44D0-9CC4-2FC0526032F6}"/>
              </a:ext>
            </a:extLst>
          </p:cNvPr>
          <p:cNvPicPr>
            <a:picLocks noChangeAspect="1"/>
          </p:cNvPicPr>
          <p:nvPr/>
        </p:nvPicPr>
        <p:blipFill>
          <a:blip r:embed="rId2"/>
          <a:stretch>
            <a:fillRect/>
          </a:stretch>
        </p:blipFill>
        <p:spPr>
          <a:xfrm>
            <a:off x="314325" y="2514888"/>
            <a:ext cx="9984220" cy="3974909"/>
          </a:xfrm>
          <a:prstGeom prst="rect">
            <a:avLst/>
          </a:prstGeom>
        </p:spPr>
      </p:pic>
    </p:spTree>
    <p:extLst>
      <p:ext uri="{BB962C8B-B14F-4D97-AF65-F5344CB8AC3E}">
        <p14:creationId xmlns:p14="http://schemas.microsoft.com/office/powerpoint/2010/main" val="151391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5110-6123-470D-8A7B-F3B799FF323E}"/>
              </a:ext>
            </a:extLst>
          </p:cNvPr>
          <p:cNvSpPr>
            <a:spLocks noGrp="1"/>
          </p:cNvSpPr>
          <p:nvPr>
            <p:ph type="title"/>
          </p:nvPr>
        </p:nvSpPr>
        <p:spPr>
          <a:solidFill>
            <a:schemeClr val="bg1"/>
          </a:solidFill>
        </p:spPr>
        <p:txBody>
          <a:bodyPr>
            <a:normAutofit/>
          </a:bodyPr>
          <a:lstStyle/>
          <a:p>
            <a:r>
              <a:rPr lang="en-GB" b="0" i="0" dirty="0">
                <a:solidFill>
                  <a:srgbClr val="212121"/>
                </a:solidFill>
                <a:effectLst/>
                <a:latin typeface="Segoe UI" panose="020B0502040204020203" pitchFamily="34" charset="0"/>
              </a:rPr>
              <a:t>How much enrichment time can Be spent revising! The more they can do before leaving the school building the better. </a:t>
            </a:r>
            <a:endParaRPr lang="en-GB" dirty="0"/>
          </a:p>
        </p:txBody>
      </p:sp>
      <p:sp>
        <p:nvSpPr>
          <p:cNvPr id="3" name="Content Placeholder 2">
            <a:extLst>
              <a:ext uri="{FF2B5EF4-FFF2-40B4-BE49-F238E27FC236}">
                <a16:creationId xmlns:a16="http://schemas.microsoft.com/office/drawing/2014/main" id="{A0AE782B-5875-42A3-966B-610B8BD0BBEB}"/>
              </a:ext>
            </a:extLst>
          </p:cNvPr>
          <p:cNvSpPr>
            <a:spLocks noGrp="1"/>
          </p:cNvSpPr>
          <p:nvPr>
            <p:ph sz="quarter" idx="13"/>
          </p:nvPr>
        </p:nvSpPr>
        <p:spPr/>
        <p:txBody>
          <a:bodyPr>
            <a:noAutofit/>
          </a:bodyPr>
          <a:lstStyle/>
          <a:p>
            <a:r>
              <a:rPr lang="en-GB" sz="2800" dirty="0"/>
              <a:t>Year 11 do not have enrichment – period 6 </a:t>
            </a:r>
            <a:r>
              <a:rPr lang="en-GB" sz="2800" dirty="0" err="1"/>
              <a:t>mon-thurs</a:t>
            </a:r>
            <a:r>
              <a:rPr lang="en-GB" sz="2800" dirty="0"/>
              <a:t> are EPS timetabled revision sessions in departments</a:t>
            </a:r>
          </a:p>
          <a:p>
            <a:r>
              <a:rPr lang="en-GB" sz="2800" dirty="0"/>
              <a:t>Revision room available every night for independent study</a:t>
            </a:r>
          </a:p>
          <a:p>
            <a:r>
              <a:rPr lang="en-GB" sz="2800" dirty="0"/>
              <a:t>External tuition available from October </a:t>
            </a:r>
            <a:r>
              <a:rPr lang="en-GB" sz="2800" dirty="0" err="1"/>
              <a:t>mon-thurs</a:t>
            </a:r>
            <a:r>
              <a:rPr lang="en-GB" sz="2800" dirty="0"/>
              <a:t> 3:15-4:15</a:t>
            </a:r>
          </a:p>
        </p:txBody>
      </p:sp>
    </p:spTree>
    <p:extLst>
      <p:ext uri="{BB962C8B-B14F-4D97-AF65-F5344CB8AC3E}">
        <p14:creationId xmlns:p14="http://schemas.microsoft.com/office/powerpoint/2010/main" val="23450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20318</TotalTime>
  <Words>3252</Words>
  <Application>Microsoft Office PowerPoint</Application>
  <PresentationFormat>Widescreen</PresentationFormat>
  <Paragraphs>722</Paragraphs>
  <Slides>56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Berlin Sans FB Demi</vt:lpstr>
      <vt:lpstr>Calibri</vt:lpstr>
      <vt:lpstr>PT Sans</vt:lpstr>
      <vt:lpstr>Segoe UI</vt:lpstr>
      <vt:lpstr>Tw Cen MT</vt:lpstr>
      <vt:lpstr>Droplet</vt:lpstr>
      <vt:lpstr>Year 11 – The road ahead</vt:lpstr>
      <vt:lpstr>Questions for the school</vt:lpstr>
      <vt:lpstr>What are the Dates of mocks, GCSE exams and results please?</vt:lpstr>
      <vt:lpstr>Survey Results</vt:lpstr>
      <vt:lpstr>My child is really struggling with what she wants to do in the future and needs to visit more colleges, What college open events are available?</vt:lpstr>
      <vt:lpstr>PowerPoint Presentation</vt:lpstr>
      <vt:lpstr>PowerPoint Presentation</vt:lpstr>
      <vt:lpstr>Survey Results</vt:lpstr>
      <vt:lpstr>How much enrichment time can Be spent revising! The more they can do before leaving the school building the better. </vt:lpstr>
      <vt:lpstr>PowerPoint Presentation</vt:lpstr>
      <vt:lpstr>PowerPoint Presentation</vt:lpstr>
      <vt:lpstr>How often they should be studying?</vt:lpstr>
      <vt:lpstr>Will they be given lists of the topics they need to revise for each subject?</vt:lpstr>
      <vt:lpstr>Survey Results</vt:lpstr>
      <vt:lpstr>Arbor app – click on reports</vt:lpstr>
      <vt:lpstr>PowerPoint Presentation</vt:lpstr>
      <vt:lpstr>PowerPoint Presentation</vt:lpstr>
      <vt:lpstr>PowerPoint Presentation</vt:lpstr>
      <vt:lpstr>PowerPoint Presentation</vt:lpstr>
      <vt:lpstr>PowerPoint Presentation</vt:lpstr>
      <vt:lpstr>PowerPoint Presentation</vt:lpstr>
      <vt:lpstr>What’s the process for additional support in the lessons where students are not at grade 4?</vt:lpstr>
      <vt:lpstr>how do you support children with SEN/MH with the pressures of GCSEs and revising.</vt:lpstr>
      <vt:lpstr>Can you get GCSE results by email? We are on holiday at the time of the results so cannot attend the school &amp; if posted, we won't receive them until we return.</vt:lpstr>
      <vt:lpstr> Do the children get support with next steps after school?  what help/ support is offered if the child has no idea on what to do after leaving school?   If the child isn’t meeting their expected grades by year 11 - what is put in place to get them on track?   It would be really helpful If teachers could send out a list of revision guides to buy for each subject?   Should they be revising each night after school, or just weekends?    what’s the recommended amount of time they should spend revising over the week? </vt:lpstr>
      <vt:lpstr>Questions to parents</vt:lpstr>
      <vt:lpstr>I would ask them about the stress that was caused by GCSE to their children.</vt:lpstr>
      <vt:lpstr>What is your advice when your child seems like they are going to combust with the determination of revising to the point you know they aren't really taking anything in due to the flustered state they present</vt:lpstr>
      <vt:lpstr>Are there any particular resources that are more helpful or definite don’t gets? have you used external tutors and do you feel this has helped or complicated things?</vt:lpstr>
      <vt:lpstr>Did your children feel more pressure for the real exam compared to GCSE?</vt:lpstr>
      <vt:lpstr>How do you best support children at home with revision, particularly if the child is disengaged with it. </vt:lpstr>
      <vt:lpstr>Thinking about leaving school, is there anything you have done with your child to help them with making their choices on what they want to do after finishing - any events or places to visit as recommendations?</vt:lpstr>
      <vt:lpstr>Questions to Year 11 students</vt:lpstr>
      <vt:lpstr>Staying focused &amp; having a proper revision timetable?</vt:lpstr>
      <vt:lpstr>How hard are the gcse exams</vt:lpstr>
      <vt:lpstr>How much revision did you do this year and would you have done more now you have nearly finished your exams?</vt:lpstr>
      <vt:lpstr>What if you do it all?</vt:lpstr>
      <vt:lpstr>Any tips on best ways to revise?</vt:lpstr>
      <vt:lpstr>REVISION!</vt:lpstr>
      <vt:lpstr>What are the most challenging parts of year 11 and how did you navigate through them?</vt:lpstr>
      <vt:lpstr>If you were unsure on what you wanted to do when leaving school, what helped you make your mind up? </vt:lpstr>
      <vt:lpstr>Rest of year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 W</vt:lpstr>
      <vt:lpstr>E W</vt:lpstr>
      <vt:lpstr>PowerPoint Presentation</vt:lpstr>
      <vt:lpstr>PowerPoint Presentation</vt:lpstr>
      <vt:lpstr>PowerPoint Presentation</vt:lpstr>
      <vt:lpstr>Attendance VS Progress </vt:lpstr>
    </vt:vector>
  </TitlesOfParts>
  <Company>Penketh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 The road ahead</dc:title>
  <dc:creator>Ian Farrar</dc:creator>
  <cp:lastModifiedBy>Ian Farrar</cp:lastModifiedBy>
  <cp:revision>71</cp:revision>
  <dcterms:created xsi:type="dcterms:W3CDTF">2019-09-04T10:48:00Z</dcterms:created>
  <dcterms:modified xsi:type="dcterms:W3CDTF">2023-06-15T16:39:03Z</dcterms:modified>
</cp:coreProperties>
</file>