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94" r:id="rId3"/>
    <p:sldId id="262" r:id="rId4"/>
    <p:sldId id="268" r:id="rId5"/>
    <p:sldId id="264" r:id="rId6"/>
    <p:sldId id="265" r:id="rId7"/>
    <p:sldId id="297" r:id="rId8"/>
    <p:sldId id="266" r:id="rId9"/>
    <p:sldId id="295" r:id="rId10"/>
    <p:sldId id="296" r:id="rId11"/>
    <p:sldId id="299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31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2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55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1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189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76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45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6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62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23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2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91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200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7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0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127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FC17B1-15DD-4273-BEAA-41C64483CABB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63DC2A-7085-4BC1-8C41-92D7916F0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4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-421660"/>
            <a:ext cx="9144000" cy="2387600"/>
          </a:xfrm>
        </p:spPr>
        <p:txBody>
          <a:bodyPr/>
          <a:lstStyle/>
          <a:p>
            <a:r>
              <a:rPr lang="en-GB" dirty="0" smtClean="0"/>
              <a:t>Year 11 – The road ahead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1790162"/>
            <a:ext cx="9663448" cy="48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47" t="9211" r="58943" b="15132"/>
          <a:stretch/>
        </p:blipFill>
        <p:spPr>
          <a:xfrm>
            <a:off x="1956824" y="721894"/>
            <a:ext cx="8277726" cy="5534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0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BEFORE THE MOCKS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2 x 45 minute sessions per evening</a:t>
            </a:r>
          </a:p>
          <a:p>
            <a:r>
              <a:rPr lang="en-GB" dirty="0" smtClean="0"/>
              <a:t>3 x 45 minute </a:t>
            </a:r>
            <a:r>
              <a:rPr lang="en-GB" smtClean="0"/>
              <a:t>sessionS </a:t>
            </a:r>
            <a:r>
              <a:rPr lang="en-GB" dirty="0" smtClean="0"/>
              <a:t>on weekend days</a:t>
            </a:r>
          </a:p>
          <a:p>
            <a:r>
              <a:rPr lang="en-GB" dirty="0" smtClean="0"/>
              <a:t>These sessions do not include homework but can be used if needed for that purpose</a:t>
            </a:r>
          </a:p>
          <a:p>
            <a:r>
              <a:rPr lang="en-GB" dirty="0" smtClean="0"/>
              <a:t>EPS sessions on a mon, wed &amp; </a:t>
            </a:r>
            <a:r>
              <a:rPr lang="en-GB" dirty="0" err="1" smtClean="0"/>
              <a:t>thurs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51924" y="4857750"/>
            <a:ext cx="9925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MOCK EXAMS ARE 8 WEEKS AWAY BUT THIS ONLY EQUATES TO 35 SCHOOL DAYS!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31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90700"/>
            <a:ext cx="10363826" cy="4762500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dirty="0"/>
              <a:t>Reading your notes or just copying out notes DOES NOT WORK</a:t>
            </a:r>
          </a:p>
          <a:p>
            <a:r>
              <a:rPr lang="en-GB" dirty="0" smtClean="0"/>
              <a:t>Any </a:t>
            </a:r>
            <a:r>
              <a:rPr lang="en-GB" dirty="0"/>
              <a:t>revision you do absolutely must involve you preparing or answering questions</a:t>
            </a:r>
          </a:p>
          <a:p>
            <a:r>
              <a:rPr lang="en-GB" dirty="0" smtClean="0"/>
              <a:t> </a:t>
            </a:r>
            <a:r>
              <a:rPr lang="en-GB" dirty="0"/>
              <a:t>You need to then check that those answers are correct</a:t>
            </a:r>
          </a:p>
          <a:p>
            <a:r>
              <a:rPr lang="en-GB" dirty="0" smtClean="0"/>
              <a:t>You </a:t>
            </a:r>
            <a:r>
              <a:rPr lang="en-GB" dirty="0"/>
              <a:t>need to make a revision timetable to make sure you cover all subjects and still allow yourself to enjoy your free time and hobbies/interests</a:t>
            </a:r>
          </a:p>
          <a:p>
            <a:r>
              <a:rPr lang="en-GB" dirty="0" smtClean="0"/>
              <a:t>Colour </a:t>
            </a:r>
            <a:r>
              <a:rPr lang="en-GB" dirty="0"/>
              <a:t>works!</a:t>
            </a:r>
          </a:p>
          <a:p>
            <a:r>
              <a:rPr lang="en-GB" dirty="0" smtClean="0"/>
              <a:t>Mind maps </a:t>
            </a:r>
            <a:r>
              <a:rPr lang="en-GB" dirty="0"/>
              <a:t>aren’t just for Year 7!</a:t>
            </a:r>
          </a:p>
          <a:p>
            <a:r>
              <a:rPr lang="en-GB" dirty="0" smtClean="0"/>
              <a:t>Read </a:t>
            </a:r>
            <a:r>
              <a:rPr lang="en-GB" dirty="0"/>
              <a:t>the subject specification! Edexcel, AQA, WJEC</a:t>
            </a:r>
          </a:p>
          <a:p>
            <a:r>
              <a:rPr lang="en-GB" dirty="0" smtClean="0"/>
              <a:t>Practice</a:t>
            </a:r>
            <a:r>
              <a:rPr lang="en-GB" dirty="0"/>
              <a:t>, practice, practice! Complete papers but OPEN BOOK &amp; OPEN TIME!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6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04" y="193281"/>
            <a:ext cx="5492452" cy="6099299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1630988" y="44355"/>
            <a:ext cx="1935416" cy="146259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black"/>
                </a:solidFill>
              </a:rPr>
              <a:t>Results</a:t>
            </a:r>
          </a:p>
          <a:p>
            <a:pPr algn="ctr"/>
            <a:r>
              <a:rPr lang="en-GB" sz="1200" b="1" dirty="0">
                <a:solidFill>
                  <a:prstClr val="black"/>
                </a:solidFill>
              </a:rPr>
              <a:t>Day</a:t>
            </a:r>
          </a:p>
          <a:p>
            <a:pPr algn="ctr"/>
            <a:r>
              <a:rPr lang="en-GB" sz="1200" b="1" dirty="0">
                <a:solidFill>
                  <a:prstClr val="black"/>
                </a:solidFill>
              </a:rPr>
              <a:t>August 20th</a:t>
            </a:r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22" name="6-Point Star 21"/>
          <p:cNvSpPr/>
          <p:nvPr/>
        </p:nvSpPr>
        <p:spPr>
          <a:xfrm>
            <a:off x="4567427" y="2581142"/>
            <a:ext cx="1040524" cy="114562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Mar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9" name="6-Point Star 28"/>
          <p:cNvSpPr/>
          <p:nvPr/>
        </p:nvSpPr>
        <p:spPr>
          <a:xfrm>
            <a:off x="7247400" y="5298907"/>
            <a:ext cx="1040524" cy="114562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Sept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7401" y="47528"/>
            <a:ext cx="1605051" cy="150810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23</a:t>
            </a:r>
            <a:r>
              <a:rPr lang="en-GB" sz="2800" b="1" baseline="30000" dirty="0">
                <a:solidFill>
                  <a:srgbClr val="FF0000"/>
                </a:solidFill>
              </a:rPr>
              <a:t>rd</a:t>
            </a:r>
            <a:r>
              <a:rPr lang="en-GB" sz="2800" b="1" dirty="0">
                <a:solidFill>
                  <a:srgbClr val="FF0000"/>
                </a:solidFill>
              </a:rPr>
              <a:t>  June </a:t>
            </a:r>
            <a:r>
              <a:rPr lang="en-GB" b="1" dirty="0">
                <a:solidFill>
                  <a:prstClr val="black"/>
                </a:solidFill>
              </a:rPr>
              <a:t>- GCSE exams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finish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77334" y="584537"/>
            <a:ext cx="47006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4352" y="1604671"/>
            <a:ext cx="1733101" cy="12618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11</a:t>
            </a:r>
            <a:r>
              <a:rPr lang="en-GB" sz="2800" b="1" baseline="30000" dirty="0">
                <a:solidFill>
                  <a:srgbClr val="FF0000"/>
                </a:solidFill>
              </a:rPr>
              <a:t>th</a:t>
            </a:r>
            <a:r>
              <a:rPr lang="en-GB" sz="2800" b="1" dirty="0">
                <a:solidFill>
                  <a:srgbClr val="FF0000"/>
                </a:solidFill>
              </a:rPr>
              <a:t> May </a:t>
            </a:r>
            <a:r>
              <a:rPr lang="en-GB" sz="1600" b="1" dirty="0">
                <a:solidFill>
                  <a:prstClr val="black"/>
                </a:solidFill>
              </a:rPr>
              <a:t>- GCSE exams start</a:t>
            </a:r>
          </a:p>
          <a:p>
            <a:r>
              <a:rPr lang="en-GB" sz="1600" b="1" dirty="0">
                <a:solidFill>
                  <a:prstClr val="black"/>
                </a:solidFill>
              </a:rPr>
              <a:t>Calculator Camp 22</a:t>
            </a:r>
            <a:r>
              <a:rPr lang="en-GB" sz="1600" b="1" baseline="30000" dirty="0">
                <a:solidFill>
                  <a:prstClr val="black"/>
                </a:solidFill>
              </a:rPr>
              <a:t>nd</a:t>
            </a:r>
            <a:r>
              <a:rPr lang="en-GB" sz="1600" b="1" dirty="0">
                <a:solidFill>
                  <a:prstClr val="black"/>
                </a:solidFill>
              </a:rPr>
              <a:t> - 24</a:t>
            </a:r>
            <a:r>
              <a:rPr lang="en-GB" sz="1600" b="1" baseline="30000" dirty="0">
                <a:solidFill>
                  <a:prstClr val="black"/>
                </a:solidFill>
              </a:rPr>
              <a:t>th</a:t>
            </a:r>
            <a:r>
              <a:rPr lang="en-GB" sz="1600" b="1" dirty="0">
                <a:solidFill>
                  <a:prstClr val="black"/>
                </a:solidFill>
              </a:rPr>
              <a:t> May</a:t>
            </a:r>
            <a:endParaRPr lang="en-GB" sz="1600" b="1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01224" y="1678743"/>
            <a:ext cx="1397863" cy="4429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29322" y="4258166"/>
            <a:ext cx="1485553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Mocks 18</a:t>
            </a:r>
            <a:r>
              <a:rPr lang="en-GB" sz="1600" b="1" baseline="30000" dirty="0">
                <a:solidFill>
                  <a:prstClr val="black"/>
                </a:solidFill>
              </a:rPr>
              <a:t>th</a:t>
            </a:r>
            <a:r>
              <a:rPr lang="en-GB" sz="1600" b="1" dirty="0">
                <a:solidFill>
                  <a:prstClr val="black"/>
                </a:solidFill>
              </a:rPr>
              <a:t> – 29</a:t>
            </a:r>
            <a:r>
              <a:rPr lang="en-GB" sz="1600" b="1" baseline="30000" dirty="0">
                <a:solidFill>
                  <a:prstClr val="black"/>
                </a:solidFill>
              </a:rPr>
              <a:t>th</a:t>
            </a:r>
            <a:r>
              <a:rPr lang="en-GB" sz="1600" b="1" dirty="0">
                <a:solidFill>
                  <a:prstClr val="black"/>
                </a:solidFill>
              </a:rPr>
              <a:t>)</a:t>
            </a:r>
          </a:p>
          <a:p>
            <a:endParaRPr lang="en-GB" sz="1600" b="1" dirty="0">
              <a:solidFill>
                <a:prstClr val="black"/>
              </a:solidFill>
            </a:endParaRPr>
          </a:p>
          <a:p>
            <a:r>
              <a:rPr lang="en-GB" sz="1600" b="1" dirty="0">
                <a:solidFill>
                  <a:prstClr val="black"/>
                </a:solidFill>
              </a:rPr>
              <a:t>Elevate session 5</a:t>
            </a:r>
            <a:r>
              <a:rPr lang="en-GB" sz="1600" b="1" baseline="30000" dirty="0">
                <a:solidFill>
                  <a:prstClr val="black"/>
                </a:solidFill>
              </a:rPr>
              <a:t>th</a:t>
            </a:r>
            <a:r>
              <a:rPr lang="en-GB" sz="1600" b="1" dirty="0">
                <a:solidFill>
                  <a:prstClr val="black"/>
                </a:solidFill>
              </a:rPr>
              <a:t> </a:t>
            </a:r>
            <a:r>
              <a:rPr lang="en-GB" sz="1600" b="1" dirty="0" err="1">
                <a:solidFill>
                  <a:prstClr val="black"/>
                </a:solidFill>
              </a:rPr>
              <a:t>Nove</a:t>
            </a:r>
            <a:r>
              <a:rPr lang="en-GB" sz="1600" b="1" dirty="0">
                <a:solidFill>
                  <a:prstClr val="black"/>
                </a:solidFill>
              </a:rPr>
              <a:t> – Memory techniques</a:t>
            </a:r>
          </a:p>
          <a:p>
            <a:r>
              <a:rPr lang="en-GB" sz="1600" b="1" dirty="0">
                <a:solidFill>
                  <a:prstClr val="black"/>
                </a:solidFill>
              </a:rPr>
              <a:t>7</a:t>
            </a:r>
            <a:r>
              <a:rPr lang="en-GB" sz="1600" b="1" baseline="30000" dirty="0">
                <a:solidFill>
                  <a:prstClr val="black"/>
                </a:solidFill>
              </a:rPr>
              <a:t>th</a:t>
            </a:r>
            <a:r>
              <a:rPr lang="en-GB" sz="1600" b="1" dirty="0">
                <a:solidFill>
                  <a:prstClr val="black"/>
                </a:solidFill>
              </a:rPr>
              <a:t> Nov – Elevate parents seminar</a:t>
            </a:r>
            <a:endParaRPr lang="en-GB" sz="1600" b="1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860675" y="3417972"/>
            <a:ext cx="911400" cy="955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33084" y="3052958"/>
            <a:ext cx="1774562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2</a:t>
            </a:r>
            <a:r>
              <a:rPr lang="en-GB" sz="1600" b="1" baseline="30000" dirty="0">
                <a:solidFill>
                  <a:prstClr val="black"/>
                </a:solidFill>
              </a:rPr>
              <a:t>nd</a:t>
            </a:r>
            <a:r>
              <a:rPr lang="en-GB" sz="1600" b="1" dirty="0">
                <a:solidFill>
                  <a:prstClr val="black"/>
                </a:solidFill>
              </a:rPr>
              <a:t>-6</a:t>
            </a:r>
            <a:r>
              <a:rPr lang="en-GB" sz="1600" b="1" baseline="30000" dirty="0">
                <a:solidFill>
                  <a:prstClr val="black"/>
                </a:solidFill>
              </a:rPr>
              <a:t>th</a:t>
            </a:r>
            <a:r>
              <a:rPr lang="en-GB" sz="1600" b="1" dirty="0">
                <a:solidFill>
                  <a:prstClr val="black"/>
                </a:solidFill>
              </a:rPr>
              <a:t> March</a:t>
            </a:r>
          </a:p>
          <a:p>
            <a:r>
              <a:rPr lang="en-GB" sz="1600" b="1" dirty="0">
                <a:solidFill>
                  <a:prstClr val="black"/>
                </a:solidFill>
              </a:rPr>
              <a:t>Mocks for English, Maths, Science and </a:t>
            </a:r>
            <a:r>
              <a:rPr lang="en-GB" sz="1600" b="1" dirty="0" err="1">
                <a:solidFill>
                  <a:prstClr val="black"/>
                </a:solidFill>
              </a:rPr>
              <a:t>Geog</a:t>
            </a:r>
            <a:r>
              <a:rPr lang="en-GB" sz="1600" b="1" dirty="0">
                <a:solidFill>
                  <a:prstClr val="black"/>
                </a:solidFill>
              </a:rPr>
              <a:t>/</a:t>
            </a:r>
            <a:r>
              <a:rPr lang="en-GB" sz="1600" b="1" dirty="0" err="1">
                <a:solidFill>
                  <a:prstClr val="black"/>
                </a:solidFill>
              </a:rPr>
              <a:t>Hist</a:t>
            </a:r>
            <a:endParaRPr lang="en-GB" sz="1600" b="1" dirty="0">
              <a:solidFill>
                <a:prstClr val="black"/>
              </a:solidFill>
            </a:endParaRPr>
          </a:p>
          <a:p>
            <a:endParaRPr lang="en-GB" sz="1600" b="1" dirty="0">
              <a:solidFill>
                <a:prstClr val="black"/>
              </a:solidFill>
            </a:endParaRPr>
          </a:p>
          <a:p>
            <a:r>
              <a:rPr lang="en-GB" sz="1600" b="1" dirty="0">
                <a:solidFill>
                  <a:prstClr val="black"/>
                </a:solidFill>
              </a:rPr>
              <a:t>9</a:t>
            </a:r>
            <a:r>
              <a:rPr lang="en-GB" sz="1600" b="1" baseline="30000" dirty="0">
                <a:solidFill>
                  <a:prstClr val="black"/>
                </a:solidFill>
              </a:rPr>
              <a:t>th</a:t>
            </a:r>
            <a:r>
              <a:rPr lang="en-GB" sz="1600" b="1" dirty="0">
                <a:solidFill>
                  <a:prstClr val="black"/>
                </a:solidFill>
              </a:rPr>
              <a:t>-13</a:t>
            </a:r>
            <a:r>
              <a:rPr lang="en-GB" sz="1600" b="1" baseline="30000" dirty="0">
                <a:solidFill>
                  <a:prstClr val="black"/>
                </a:solidFill>
              </a:rPr>
              <a:t>th</a:t>
            </a:r>
            <a:r>
              <a:rPr lang="en-GB" sz="1600" b="1" dirty="0">
                <a:solidFill>
                  <a:prstClr val="black"/>
                </a:solidFill>
              </a:rPr>
              <a:t> March – MFL speaking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591838" y="5458634"/>
            <a:ext cx="1862147" cy="490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74754" y="5004043"/>
            <a:ext cx="2646619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Elevate session 19</a:t>
            </a:r>
            <a:r>
              <a:rPr lang="en-GB" sz="1600" b="1" baseline="30000" dirty="0">
                <a:solidFill>
                  <a:prstClr val="black"/>
                </a:solidFill>
              </a:rPr>
              <a:t>th</a:t>
            </a:r>
            <a:r>
              <a:rPr lang="en-GB" sz="1600" b="1" dirty="0">
                <a:solidFill>
                  <a:prstClr val="black"/>
                </a:solidFill>
              </a:rPr>
              <a:t> Sept (Study Sensei)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EPS sessions start Monday 30</a:t>
            </a:r>
            <a:r>
              <a:rPr lang="en-GB" sz="1600" b="1" baseline="30000" dirty="0">
                <a:solidFill>
                  <a:prstClr val="black"/>
                </a:solidFill>
              </a:rPr>
              <a:t>th</a:t>
            </a:r>
            <a:r>
              <a:rPr lang="en-GB" sz="1600" b="1" dirty="0">
                <a:solidFill>
                  <a:prstClr val="black"/>
                </a:solidFill>
              </a:rPr>
              <a:t>  – bespoke timetables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7532629" y="1044896"/>
            <a:ext cx="1482004" cy="1159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023447" y="455661"/>
            <a:ext cx="1572521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Holiday revision classes</a:t>
            </a:r>
          </a:p>
          <a:p>
            <a:pPr algn="ctr"/>
            <a:r>
              <a:rPr lang="en-GB" sz="1600" b="1" dirty="0">
                <a:solidFill>
                  <a:prstClr val="black"/>
                </a:solidFill>
              </a:rPr>
              <a:t>timetabled</a:t>
            </a:r>
            <a:endParaRPr lang="en-GB" sz="1600" b="1" dirty="0">
              <a:solidFill>
                <a:prstClr val="black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429638" y="4797148"/>
            <a:ext cx="849967" cy="1433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166330" y="2204865"/>
            <a:ext cx="2848303" cy="14792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058856" y="1420035"/>
            <a:ext cx="2277894" cy="15696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Eps timetable updated from Mock results</a:t>
            </a:r>
          </a:p>
          <a:p>
            <a:r>
              <a:rPr lang="en-GB" sz="1600" b="1" dirty="0">
                <a:solidFill>
                  <a:prstClr val="black"/>
                </a:solidFill>
              </a:rPr>
              <a:t>6</a:t>
            </a:r>
            <a:r>
              <a:rPr lang="en-GB" sz="1600" b="1" baseline="30000" dirty="0">
                <a:solidFill>
                  <a:prstClr val="black"/>
                </a:solidFill>
              </a:rPr>
              <a:t>th</a:t>
            </a:r>
            <a:r>
              <a:rPr lang="en-GB" sz="1600" b="1" dirty="0">
                <a:solidFill>
                  <a:prstClr val="black"/>
                </a:solidFill>
              </a:rPr>
              <a:t> Jan </a:t>
            </a:r>
          </a:p>
          <a:p>
            <a:r>
              <a:rPr lang="en-GB" sz="1600" b="1" dirty="0">
                <a:solidFill>
                  <a:prstClr val="black"/>
                </a:solidFill>
              </a:rPr>
              <a:t>Parents evening 21st Jan</a:t>
            </a:r>
          </a:p>
          <a:p>
            <a:endParaRPr lang="en-GB" sz="1600" b="1" dirty="0">
              <a:solidFill>
                <a:prstClr val="black"/>
              </a:solidFill>
            </a:endParaRPr>
          </a:p>
        </p:txBody>
      </p:sp>
      <p:sp>
        <p:nvSpPr>
          <p:cNvPr id="26" name="6-Point Star 25"/>
          <p:cNvSpPr/>
          <p:nvPr/>
        </p:nvSpPr>
        <p:spPr>
          <a:xfrm>
            <a:off x="7590369" y="4352261"/>
            <a:ext cx="1040524" cy="114562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Nov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4" name="6-Point Star 23"/>
          <p:cNvSpPr/>
          <p:nvPr/>
        </p:nvSpPr>
        <p:spPr>
          <a:xfrm>
            <a:off x="5390985" y="3502492"/>
            <a:ext cx="1040524" cy="114562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Jan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3851235" y="811607"/>
            <a:ext cx="1095704" cy="114562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May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6019939" y="11723"/>
            <a:ext cx="1040524" cy="114562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June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6-Point Star 17"/>
          <p:cNvSpPr/>
          <p:nvPr/>
        </p:nvSpPr>
        <p:spPr>
          <a:xfrm>
            <a:off x="6823629" y="1720927"/>
            <a:ext cx="1040524" cy="114562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April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6-Point Star 29"/>
          <p:cNvSpPr/>
          <p:nvPr/>
        </p:nvSpPr>
        <p:spPr>
          <a:xfrm>
            <a:off x="4567427" y="9060"/>
            <a:ext cx="1136907" cy="114562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Prom 03/07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1" name="6-Point Star 30"/>
          <p:cNvSpPr/>
          <p:nvPr/>
        </p:nvSpPr>
        <p:spPr>
          <a:xfrm>
            <a:off x="6706864" y="3526982"/>
            <a:ext cx="1040524" cy="114562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Dec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32" name="Straight Arrow Connector 31"/>
          <p:cNvCxnSpPr>
            <a:endCxn id="2" idx="3"/>
          </p:cNvCxnSpPr>
          <p:nvPr/>
        </p:nvCxnSpPr>
        <p:spPr>
          <a:xfrm flipV="1">
            <a:off x="7402206" y="3242931"/>
            <a:ext cx="1656650" cy="5677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91505" y="3101939"/>
            <a:ext cx="1265818" cy="10772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19</a:t>
            </a:r>
            <a:r>
              <a:rPr lang="en-GB" sz="1600" b="1" baseline="30000" dirty="0">
                <a:solidFill>
                  <a:prstClr val="black"/>
                </a:solidFill>
              </a:rPr>
              <a:t>th</a:t>
            </a:r>
            <a:r>
              <a:rPr lang="en-GB" sz="1600" b="1" dirty="0">
                <a:solidFill>
                  <a:prstClr val="black"/>
                </a:solidFill>
              </a:rPr>
              <a:t> Dec – Mock Results Day</a:t>
            </a:r>
          </a:p>
          <a:p>
            <a:endParaRPr lang="en-GB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8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4" grpId="0" animBg="1"/>
      <p:bldP spid="37" grpId="0" animBg="1"/>
      <p:bldP spid="41" grpId="0" animBg="1"/>
      <p:bldP spid="44" grpId="0" animBg="1"/>
      <p:bldP spid="51" grpId="0" animBg="1"/>
      <p:bldP spid="30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73913593"/>
              </p:ext>
            </p:extLst>
          </p:nvPr>
        </p:nvGraphicFramePr>
        <p:xfrm>
          <a:off x="927279" y="707886"/>
          <a:ext cx="10363200" cy="608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71127954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266271111"/>
                    </a:ext>
                  </a:extLst>
                </a:gridCol>
              </a:tblGrid>
              <a:tr h="39188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Grades Improved </a:t>
                      </a:r>
                      <a:r>
                        <a:rPr lang="en-GB" sz="2200" dirty="0" smtClean="0"/>
                        <a:t>since</a:t>
                      </a:r>
                      <a:r>
                        <a:rPr lang="en-GB" sz="2200" baseline="0" dirty="0" smtClean="0"/>
                        <a:t> the end of</a:t>
                      </a:r>
                      <a:r>
                        <a:rPr lang="en-GB" sz="2200" dirty="0" smtClean="0"/>
                        <a:t> </a:t>
                      </a:r>
                      <a:r>
                        <a:rPr lang="en-GB" sz="2200" dirty="0" smtClean="0"/>
                        <a:t>Year 10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41891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 1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3.383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5708081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 2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2.983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9642891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 3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2.685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4114985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 4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2.682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6169815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 5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2.534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7551510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 6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2.384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4351512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 Pupil</a:t>
                      </a:r>
                      <a:r>
                        <a:rPr lang="en-GB" sz="2400" b="0" i="0" u="none" strike="noStrike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2400" b="0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2.384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6251622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 8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9046944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 9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2.284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8912713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 10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2.184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7729992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 11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2.184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698832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 12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2.085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6238973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 13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2.084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1203052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 14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2.084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4494741"/>
                  </a:ext>
                </a:extLst>
              </a:tr>
              <a:tr h="3216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Pupil</a:t>
                      </a:r>
                      <a:r>
                        <a:rPr lang="en-GB" sz="2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15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2.084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07131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67437" y="0"/>
            <a:ext cx="7920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Improvement in Year 11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860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May </a:t>
            </a:r>
            <a:r>
              <a:rPr lang="en-GB" dirty="0" err="1" smtClean="0"/>
              <a:t>roberts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41961"/>
              </p:ext>
            </p:extLst>
          </p:nvPr>
        </p:nvGraphicFramePr>
        <p:xfrm>
          <a:off x="915026" y="2083628"/>
          <a:ext cx="10363200" cy="421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98399047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57942828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2033458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36955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Subject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End of year 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Year 11 results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Difference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20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Business Studies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066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English Language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313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English Literature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72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German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240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813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354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LFL CZ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75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LFL 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4076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3676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10 (55)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6455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4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May </a:t>
            </a:r>
            <a:r>
              <a:rPr lang="en-GB" dirty="0" err="1" smtClean="0"/>
              <a:t>roberts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4207380"/>
              </p:ext>
            </p:extLst>
          </p:nvPr>
        </p:nvGraphicFramePr>
        <p:xfrm>
          <a:off x="915026" y="2083628"/>
          <a:ext cx="10363200" cy="421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98399047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57942828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2033458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36955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Subject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End of year 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Year 11 results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Difference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203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Business Studies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066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English Language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313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English Literature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721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German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240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8132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354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LFL CZ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75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LFL 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4076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3676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10 (55)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14 (77)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6455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3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Toby good-marsh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04537047"/>
              </p:ext>
            </p:extLst>
          </p:nvPr>
        </p:nvGraphicFramePr>
        <p:xfrm>
          <a:off x="915026" y="2083628"/>
          <a:ext cx="10363200" cy="390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98399047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57942828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2033458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36955339"/>
                    </a:ext>
                  </a:extLst>
                </a:gridCol>
              </a:tblGrid>
              <a:tr h="5160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Subject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End of year 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Year 11 results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Difference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203559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BTEC Sport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0667819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English Language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3134361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English Literature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721233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2400419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8132045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LFL 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3547648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75604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5 (32)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4076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5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Toby good-marsh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915026" y="2083628"/>
          <a:ext cx="10363200" cy="390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98399047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57942828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2033458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36955339"/>
                    </a:ext>
                  </a:extLst>
                </a:gridCol>
              </a:tblGrid>
              <a:tr h="51608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Subject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End of year 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Year 11 results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Difference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203559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BTEC Sport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0667819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English Language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3134361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English Literature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721233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2400419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8132045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LFL 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3547648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75604"/>
                  </a:ext>
                </a:extLst>
              </a:tr>
              <a:tr h="423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5 (32)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8 (44)</a:t>
                      </a:r>
                      <a:endParaRPr lang="en-GB" sz="2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4076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1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07" t="19484" r="61127" b="11949"/>
          <a:stretch/>
        </p:blipFill>
        <p:spPr>
          <a:xfrm>
            <a:off x="913774" y="7947"/>
            <a:ext cx="10045521" cy="68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9288" t="11166" r="59017" b="12430"/>
          <a:stretch/>
        </p:blipFill>
        <p:spPr>
          <a:xfrm>
            <a:off x="1179095" y="303684"/>
            <a:ext cx="9204158" cy="62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2105</TotalTime>
  <Words>512</Words>
  <Application>Microsoft Office PowerPoint</Application>
  <PresentationFormat>Widescreen</PresentationFormat>
  <Paragraphs>207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Droplet</vt:lpstr>
      <vt:lpstr>Year 11 – The road ahead</vt:lpstr>
      <vt:lpstr>PowerPoint Presentation</vt:lpstr>
      <vt:lpstr>PowerPoint Presentation</vt:lpstr>
      <vt:lpstr>May roberts</vt:lpstr>
      <vt:lpstr>May roberts</vt:lpstr>
      <vt:lpstr>Toby good-marsh</vt:lpstr>
      <vt:lpstr>Toby good-marsh</vt:lpstr>
      <vt:lpstr>PowerPoint Presentation</vt:lpstr>
      <vt:lpstr>PowerPoint Presentation</vt:lpstr>
      <vt:lpstr>PowerPoint Presentation</vt:lpstr>
      <vt:lpstr>REVISION BEFORE THE MOCKS</vt:lpstr>
      <vt:lpstr>REVISION NOTES</vt:lpstr>
    </vt:vector>
  </TitlesOfParts>
  <Company>Penketh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– The road ahead</dc:title>
  <dc:creator>Ian Farrar</dc:creator>
  <cp:lastModifiedBy>Ian Farrar</cp:lastModifiedBy>
  <cp:revision>16</cp:revision>
  <dcterms:created xsi:type="dcterms:W3CDTF">2019-09-04T10:48:00Z</dcterms:created>
  <dcterms:modified xsi:type="dcterms:W3CDTF">2019-09-19T16:01:04Z</dcterms:modified>
</cp:coreProperties>
</file>