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7" r:id="rId3"/>
    <p:sldId id="292" r:id="rId4"/>
    <p:sldId id="272" r:id="rId5"/>
    <p:sldId id="273" r:id="rId6"/>
    <p:sldId id="274" r:id="rId7"/>
    <p:sldId id="275" r:id="rId8"/>
    <p:sldId id="295" r:id="rId9"/>
    <p:sldId id="293" r:id="rId10"/>
    <p:sldId id="294" r:id="rId11"/>
    <p:sldId id="298" r:id="rId12"/>
    <p:sldId id="299" r:id="rId13"/>
    <p:sldId id="296" r:id="rId14"/>
    <p:sldId id="297"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2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FDEB3-355C-4D73-9586-EDAE91F19AF0}" type="datetimeFigureOut">
              <a:rPr lang="en-GB" smtClean="0"/>
              <a:t>19/09/2019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55E08-D39B-4CCA-BE63-E326E7B8727C}" type="slidenum">
              <a:rPr lang="en-GB" smtClean="0"/>
              <a:t>‹#›</a:t>
            </a:fld>
            <a:endParaRPr lang="en-GB"/>
          </a:p>
        </p:txBody>
      </p:sp>
    </p:spTree>
    <p:extLst>
      <p:ext uri="{BB962C8B-B14F-4D97-AF65-F5344CB8AC3E}">
        <p14:creationId xmlns:p14="http://schemas.microsoft.com/office/powerpoint/2010/main" val="41775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1</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2</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3</a:t>
            </a:fld>
            <a:endParaRPr lang="en-GB"/>
          </a:p>
        </p:txBody>
      </p:sp>
    </p:spTree>
    <p:extLst>
      <p:ext uri="{BB962C8B-B14F-4D97-AF65-F5344CB8AC3E}">
        <p14:creationId xmlns:p14="http://schemas.microsoft.com/office/powerpoint/2010/main" val="128296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4</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5</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6</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7</a:t>
            </a:fld>
            <a:endParaRPr lang="en-GB"/>
          </a:p>
        </p:txBody>
      </p:sp>
    </p:spTree>
    <p:extLst>
      <p:ext uri="{BB962C8B-B14F-4D97-AF65-F5344CB8AC3E}">
        <p14:creationId xmlns:p14="http://schemas.microsoft.com/office/powerpoint/2010/main" val="224079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D48987-8614-4215-A62C-9D66283E2D96}" type="slidenum">
              <a:rPr lang="en-GB" smtClean="0"/>
              <a:t>15</a:t>
            </a:fld>
            <a:endParaRPr lang="en-GB"/>
          </a:p>
        </p:txBody>
      </p:sp>
    </p:spTree>
    <p:extLst>
      <p:ext uri="{BB962C8B-B14F-4D97-AF65-F5344CB8AC3E}">
        <p14:creationId xmlns:p14="http://schemas.microsoft.com/office/powerpoint/2010/main" val="224079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2FF29-65EC-4D8B-BCA4-49BE2146384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411841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FF29-65EC-4D8B-BCA4-49BE2146384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232340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FF29-65EC-4D8B-BCA4-49BE2146384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92756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2FF29-65EC-4D8B-BCA4-49BE2146384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26974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FF29-65EC-4D8B-BCA4-49BE2146384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153722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22FF29-65EC-4D8B-BCA4-49BE21463847}"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310388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22FF29-65EC-4D8B-BCA4-49BE21463847}"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129803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22FF29-65EC-4D8B-BCA4-49BE21463847}"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344254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2FF29-65EC-4D8B-BCA4-49BE21463847}"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403992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2FF29-65EC-4D8B-BCA4-49BE21463847}"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364265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2FF29-65EC-4D8B-BCA4-49BE21463847}"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CA0DB2-805C-420F-8DAC-5FDDC916A74D}" type="slidenum">
              <a:rPr lang="en-GB" smtClean="0"/>
              <a:t>‹#›</a:t>
            </a:fld>
            <a:endParaRPr lang="en-GB"/>
          </a:p>
        </p:txBody>
      </p:sp>
    </p:spTree>
    <p:extLst>
      <p:ext uri="{BB962C8B-B14F-4D97-AF65-F5344CB8AC3E}">
        <p14:creationId xmlns:p14="http://schemas.microsoft.com/office/powerpoint/2010/main" val="325478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2FF29-65EC-4D8B-BCA4-49BE21463847}" type="datetimeFigureOut">
              <a:rPr lang="en-GB" smtClean="0"/>
              <a:t>19/09/2019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A0DB2-805C-420F-8DAC-5FDDC916A74D}" type="slidenum">
              <a:rPr lang="en-GB" smtClean="0"/>
              <a:t>‹#›</a:t>
            </a:fld>
            <a:endParaRPr lang="en-GB"/>
          </a:p>
        </p:txBody>
      </p:sp>
    </p:spTree>
    <p:extLst>
      <p:ext uri="{BB962C8B-B14F-4D97-AF65-F5344CB8AC3E}">
        <p14:creationId xmlns:p14="http://schemas.microsoft.com/office/powerpoint/2010/main" val="153706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955853" y="1628800"/>
            <a:ext cx="10363200" cy="33843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smtClean="0"/>
              <a:t>Homework </a:t>
            </a:r>
            <a:r>
              <a:rPr lang="en-GB" sz="5400" b="1" dirty="0" smtClean="0"/>
              <a:t>to support revision</a:t>
            </a:r>
            <a:endParaRPr lang="en-GB" sz="5400" b="1" dirty="0"/>
          </a:p>
        </p:txBody>
      </p:sp>
    </p:spTree>
    <p:extLst>
      <p:ext uri="{BB962C8B-B14F-4D97-AF65-F5344CB8AC3E}">
        <p14:creationId xmlns:p14="http://schemas.microsoft.com/office/powerpoint/2010/main" val="2227429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207264" y="224814"/>
              <a:ext cx="11862816" cy="6467975"/>
            </p:xfrm>
            <a:graphic>
              <a:graphicData uri="http://schemas.openxmlformats.org/drawingml/2006/table">
                <a:tbl>
                  <a:tblPr firstRow="1" bandRow="1">
                    <a:tableStyleId>{5C22544A-7EE6-4342-B048-85BDC9FD1C3A}</a:tableStyleId>
                  </a:tblPr>
                  <a:tblGrid>
                    <a:gridCol w="1316736">
                      <a:extLst>
                        <a:ext uri="{9D8B030D-6E8A-4147-A177-3AD203B41FA5}">
                          <a16:colId xmlns:a16="http://schemas.microsoft.com/office/drawing/2014/main" val="1656335042"/>
                        </a:ext>
                      </a:extLst>
                    </a:gridCol>
                    <a:gridCol w="6591808">
                      <a:extLst>
                        <a:ext uri="{9D8B030D-6E8A-4147-A177-3AD203B41FA5}">
                          <a16:colId xmlns:a16="http://schemas.microsoft.com/office/drawing/2014/main" val="1319239877"/>
                        </a:ext>
                      </a:extLst>
                    </a:gridCol>
                    <a:gridCol w="3954272">
                      <a:extLst>
                        <a:ext uri="{9D8B030D-6E8A-4147-A177-3AD203B41FA5}">
                          <a16:colId xmlns:a16="http://schemas.microsoft.com/office/drawing/2014/main" val="2398967407"/>
                        </a:ext>
                      </a:extLst>
                    </a:gridCol>
                  </a:tblGrid>
                  <a:tr h="252460">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Topic/Skill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Definition/Tips</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100" b="1" dirty="0" smtClean="0">
                              <a:solidFill>
                                <a:schemeClr val="tx1"/>
                              </a:solidFill>
                              <a:effectLst/>
                              <a:latin typeface="+mn-lt"/>
                            </a:rPr>
                            <a:t>Example</a:t>
                          </a:r>
                          <a:r>
                            <a:rPr lang="en-GB" sz="1100" dirty="0" smtClean="0">
                              <a:solidFill>
                                <a:schemeClr val="tx1"/>
                              </a:solidFill>
                              <a:effectLst/>
                              <a:latin typeface="+mn-lt"/>
                            </a:rPr>
                            <a:t> </a:t>
                          </a:r>
                          <a:endParaRPr lang="en-GB" sz="1100" dirty="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259702"/>
                      </a:ext>
                    </a:extLst>
                  </a:tr>
                  <a:tr h="219456">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Highest Common Factor (HCF)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The </a:t>
                          </a:r>
                          <a:r>
                            <a:rPr lang="en-GB" sz="1100" b="1">
                              <a:effectLst/>
                              <a:latin typeface="+mn-lt"/>
                              <a:ea typeface="Calibri" panose="020F0502020204030204" pitchFamily="34" charset="0"/>
                              <a:cs typeface="Times New Roman" panose="02020603050405020304" pitchFamily="18" charset="0"/>
                            </a:rPr>
                            <a:t>biggest</a:t>
                          </a:r>
                          <a:r>
                            <a:rPr lang="en-GB" sz="1100">
                              <a:effectLst/>
                              <a:latin typeface="+mn-lt"/>
                              <a:ea typeface="Calibri" panose="020F0502020204030204" pitchFamily="34" charset="0"/>
                              <a:cs typeface="Times New Roman" panose="02020603050405020304" pitchFamily="18" charset="0"/>
                            </a:rPr>
                            <a:t> number that </a:t>
                          </a:r>
                          <a:r>
                            <a:rPr lang="en-GB" sz="1100" b="1">
                              <a:effectLst/>
                              <a:latin typeface="+mn-lt"/>
                              <a:ea typeface="Calibri" panose="020F0502020204030204" pitchFamily="34" charset="0"/>
                              <a:cs typeface="Times New Roman" panose="02020603050405020304" pitchFamily="18" charset="0"/>
                            </a:rPr>
                            <a:t>divides exactly</a:t>
                          </a:r>
                          <a:r>
                            <a:rPr lang="en-GB" sz="1100">
                              <a:effectLst/>
                              <a:latin typeface="+mn-lt"/>
                              <a:ea typeface="Calibri" panose="020F0502020204030204" pitchFamily="34" charset="0"/>
                              <a:cs typeface="Times New Roman" panose="02020603050405020304" pitchFamily="18" charset="0"/>
                            </a:rPr>
                            <a:t> into two or more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The HCF of 6 and 9 is 3 because it is the biggest number that divides into 6 and 9 exactly.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847320"/>
                      </a:ext>
                    </a:extLst>
                  </a:tr>
                  <a:tr h="370840">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Prime Number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number with </a:t>
                          </a:r>
                          <a:r>
                            <a:rPr lang="en-GB" sz="1100" b="1" dirty="0">
                              <a:effectLst/>
                              <a:latin typeface="+mn-lt"/>
                              <a:ea typeface="Times New Roman" panose="02020603050405020304" pitchFamily="18" charset="0"/>
                              <a:cs typeface="Times New Roman" panose="02020603050405020304" pitchFamily="18" charset="0"/>
                            </a:rPr>
                            <a:t>exactly two factors</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number that can only be divided by itself and one.</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r>
                            <a:rPr lang="en-GB" sz="1100" dirty="0" smtClean="0">
                              <a:effectLst/>
                              <a:latin typeface="+mn-lt"/>
                              <a:ea typeface="Times New Roman" panose="02020603050405020304" pitchFamily="18" charset="0"/>
                              <a:cs typeface="Times New Roman" panose="02020603050405020304" pitchFamily="18" charset="0"/>
                            </a:rPr>
                            <a:t>The </a:t>
                          </a:r>
                          <a:r>
                            <a:rPr lang="en-GB" sz="1100" dirty="0">
                              <a:effectLst/>
                              <a:latin typeface="+mn-lt"/>
                              <a:ea typeface="Times New Roman" panose="02020603050405020304" pitchFamily="18" charset="0"/>
                              <a:cs typeface="Times New Roman" panose="02020603050405020304" pitchFamily="18" charset="0"/>
                            </a:rPr>
                            <a:t>number </a:t>
                          </a:r>
                          <a:r>
                            <a:rPr lang="en-GB" sz="1100" b="1" dirty="0">
                              <a:effectLst/>
                              <a:latin typeface="+mn-lt"/>
                              <a:ea typeface="Times New Roman" panose="02020603050405020304" pitchFamily="18" charset="0"/>
                              <a:cs typeface="Times New Roman" panose="02020603050405020304" pitchFamily="18" charset="0"/>
                            </a:rPr>
                            <a:t>1 is not prime</a:t>
                          </a:r>
                          <a:r>
                            <a:rPr lang="en-GB" sz="1100" dirty="0">
                              <a:effectLst/>
                              <a:latin typeface="+mn-lt"/>
                              <a:ea typeface="Times New Roman" panose="02020603050405020304" pitchFamily="18" charset="0"/>
                              <a:cs typeface="Times New Roman" panose="02020603050405020304" pitchFamily="18" charset="0"/>
                            </a:rPr>
                            <a:t>, as it only has one factor, not two.</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The first ten prime numbers are:</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a:effectLst/>
                                    <a:latin typeface="Cambria Math" panose="02040503050406030204" pitchFamily="18" charset="0"/>
                                    <a:ea typeface="Times New Roman" panose="02020603050405020304" pitchFamily="18" charset="0"/>
                                    <a:cs typeface="Times New Roman" panose="02020603050405020304" pitchFamily="18" charset="0"/>
                                  </a:rPr>
                                  <m:t>2, 3, 5, 7, 11, 13, 17, 19, 23, 29</m:t>
                                </m:r>
                              </m:oMath>
                            </m:oMathPara>
                          </a14:m>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5530"/>
                      </a:ext>
                    </a:extLst>
                  </a:tr>
                  <a:tr h="1261102">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Product of Prime Factors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Finding out which </a:t>
                          </a:r>
                          <a:r>
                            <a:rPr lang="en-GB" sz="1100" b="1" dirty="0">
                              <a:effectLst/>
                              <a:latin typeface="+mn-lt"/>
                              <a:ea typeface="Calibri" panose="020F0502020204030204" pitchFamily="34" charset="0"/>
                              <a:cs typeface="Times New Roman" panose="02020603050405020304" pitchFamily="18" charset="0"/>
                            </a:rPr>
                            <a:t>prime numbers multiply</a:t>
                          </a:r>
                          <a:r>
                            <a:rPr lang="en-GB" sz="1100" dirty="0">
                              <a:effectLst/>
                              <a:latin typeface="+mn-lt"/>
                              <a:ea typeface="Calibri" panose="020F0502020204030204" pitchFamily="34" charset="0"/>
                              <a:cs typeface="Times New Roman" panose="02020603050405020304" pitchFamily="18" charset="0"/>
                            </a:rPr>
                            <a:t> together to make the </a:t>
                          </a:r>
                          <a:r>
                            <a:rPr lang="en-GB" sz="1100" b="1" dirty="0">
                              <a:effectLst/>
                              <a:latin typeface="+mn-lt"/>
                              <a:ea typeface="Calibri" panose="020F0502020204030204" pitchFamily="34" charset="0"/>
                              <a:cs typeface="Times New Roman" panose="02020603050405020304" pitchFamily="18" charset="0"/>
                            </a:rPr>
                            <a:t>original</a:t>
                          </a:r>
                          <a:r>
                            <a:rPr lang="en-GB" sz="1100" dirty="0">
                              <a:effectLst/>
                              <a:latin typeface="+mn-lt"/>
                              <a:ea typeface="Calibri" panose="020F0502020204030204" pitchFamily="34" charset="0"/>
                              <a:cs typeface="Times New Roman" panose="02020603050405020304" pitchFamily="18" charset="0"/>
                            </a:rPr>
                            <a:t> number.</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Use a </a:t>
                          </a:r>
                          <a:r>
                            <a:rPr lang="en-GB" sz="1100" b="1" dirty="0">
                              <a:effectLst/>
                              <a:latin typeface="+mn-lt"/>
                              <a:ea typeface="Calibri" panose="020F0502020204030204" pitchFamily="34" charset="0"/>
                              <a:cs typeface="Times New Roman" panose="02020603050405020304" pitchFamily="18" charset="0"/>
                            </a:rPr>
                            <a:t>prime factor tree.</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Also known as ‘prime factorisation’.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360598"/>
                      </a:ext>
                    </a:extLst>
                  </a:tr>
                  <a:tr h="370840">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Significant Figure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The significant figures of a number are the digits which </a:t>
                          </a:r>
                          <a:r>
                            <a:rPr lang="en-GB" sz="1100" b="1" dirty="0">
                              <a:effectLst/>
                              <a:latin typeface="+mn-lt"/>
                              <a:ea typeface="Times New Roman" panose="02020603050405020304" pitchFamily="18" charset="0"/>
                              <a:cs typeface="Times New Roman" panose="02020603050405020304" pitchFamily="18" charset="0"/>
                            </a:rPr>
                            <a:t>carry meaning</a:t>
                          </a:r>
                          <a:r>
                            <a:rPr lang="en-GB" sz="1100" dirty="0">
                              <a:effectLst/>
                              <a:latin typeface="+mn-lt"/>
                              <a:ea typeface="Times New Roman" panose="02020603050405020304" pitchFamily="18" charset="0"/>
                              <a:cs typeface="Times New Roman" panose="02020603050405020304" pitchFamily="18" charset="0"/>
                            </a:rPr>
                            <a:t> (</a:t>
                          </a:r>
                          <a:r>
                            <a:rPr lang="en-GB" sz="1100" dirty="0" err="1">
                              <a:effectLst/>
                              <a:latin typeface="+mn-lt"/>
                              <a:ea typeface="Times New Roman" panose="02020603050405020304" pitchFamily="18" charset="0"/>
                              <a:cs typeface="Times New Roman" panose="02020603050405020304" pitchFamily="18" charset="0"/>
                            </a:rPr>
                            <a:t>ie</a:t>
                          </a:r>
                          <a:r>
                            <a:rPr lang="en-GB" sz="1100" dirty="0">
                              <a:effectLst/>
                              <a:latin typeface="+mn-lt"/>
                              <a:ea typeface="Times New Roman" panose="02020603050405020304" pitchFamily="18" charset="0"/>
                              <a:cs typeface="Times New Roman" panose="02020603050405020304" pitchFamily="18" charset="0"/>
                            </a:rPr>
                            <a:t>. are significant) to the size of the number.</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The </a:t>
                          </a:r>
                          <a:r>
                            <a:rPr lang="en-GB" sz="1100" b="1" dirty="0">
                              <a:effectLst/>
                              <a:latin typeface="+mn-lt"/>
                              <a:ea typeface="Times New Roman" panose="02020603050405020304" pitchFamily="18" charset="0"/>
                              <a:cs typeface="Times New Roman" panose="02020603050405020304" pitchFamily="18" charset="0"/>
                            </a:rPr>
                            <a:t>first significant figure</a:t>
                          </a:r>
                          <a:r>
                            <a:rPr lang="en-GB" sz="1100" dirty="0">
                              <a:effectLst/>
                              <a:latin typeface="+mn-lt"/>
                              <a:ea typeface="Times New Roman" panose="02020603050405020304" pitchFamily="18" charset="0"/>
                              <a:cs typeface="Times New Roman" panose="02020603050405020304" pitchFamily="18" charset="0"/>
                            </a:rPr>
                            <a:t> of a number </a:t>
                          </a:r>
                          <a:r>
                            <a:rPr lang="en-GB" sz="1100" b="1" dirty="0">
                              <a:effectLst/>
                              <a:latin typeface="+mn-lt"/>
                              <a:ea typeface="Times New Roman" panose="02020603050405020304" pitchFamily="18" charset="0"/>
                              <a:cs typeface="Times New Roman" panose="02020603050405020304" pitchFamily="18" charset="0"/>
                            </a:rPr>
                            <a:t>cannot be zero</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In a number with a decimal, trailing zeros are not significant.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In the number 0.00821, the first significant figure is the 8.</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In the number 2.740, the 0 is not a significant figure.</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0.00821 rounded to 2 significant figures is 0.0082.</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19357 rounded to 3 significant figures is 19400. We need to include the two zeros at the end to keep the digits in the same place value columns.</a:t>
                          </a:r>
                          <a:endParaRPr lang="en-GB"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03083"/>
                      </a:ext>
                    </a:extLst>
                  </a:tr>
                  <a:tr h="396557">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Truncation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method of approximating a decimal number by </a:t>
                          </a:r>
                          <a:r>
                            <a:rPr lang="en-GB" sz="1100" b="1" dirty="0">
                              <a:effectLst/>
                              <a:latin typeface="+mn-lt"/>
                              <a:ea typeface="Times New Roman" panose="02020603050405020304" pitchFamily="18" charset="0"/>
                              <a:cs typeface="Times New Roman" panose="02020603050405020304" pitchFamily="18" charset="0"/>
                            </a:rPr>
                            <a:t>dropping all decimal places</a:t>
                          </a:r>
                          <a:r>
                            <a:rPr lang="en-GB" sz="1100" dirty="0">
                              <a:effectLst/>
                              <a:latin typeface="+mn-lt"/>
                              <a:ea typeface="Times New Roman" panose="02020603050405020304" pitchFamily="18" charset="0"/>
                              <a:cs typeface="Times New Roman" panose="02020603050405020304" pitchFamily="18" charset="0"/>
                            </a:rPr>
                            <a:t> past a certain point </a:t>
                          </a:r>
                          <a:r>
                            <a:rPr lang="en-GB" sz="1100" b="1" dirty="0">
                              <a:effectLst/>
                              <a:latin typeface="+mn-lt"/>
                              <a:ea typeface="Times New Roman" panose="02020603050405020304" pitchFamily="18" charset="0"/>
                              <a:cs typeface="Times New Roman" panose="02020603050405020304" pitchFamily="18" charset="0"/>
                            </a:rPr>
                            <a:t>without rounding</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3.14159265… can be truncated to 3.1415 (note that if it had been rounded, it would become 3.1416)</a:t>
                          </a:r>
                          <a:endParaRPr lang="en-GB"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53972"/>
                      </a:ext>
                    </a:extLst>
                  </a:tr>
                  <a:tr h="390144">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Error Interval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a:t>
                          </a:r>
                          <a:r>
                            <a:rPr lang="en-GB" sz="1100" b="1" dirty="0">
                              <a:effectLst/>
                              <a:latin typeface="+mn-lt"/>
                              <a:ea typeface="Times New Roman" panose="02020603050405020304" pitchFamily="18" charset="0"/>
                              <a:cs typeface="Times New Roman" panose="02020603050405020304" pitchFamily="18" charset="0"/>
                            </a:rPr>
                            <a:t>range of values</a:t>
                          </a:r>
                          <a:r>
                            <a:rPr lang="en-GB" sz="1100" dirty="0">
                              <a:effectLst/>
                              <a:latin typeface="+mn-lt"/>
                              <a:ea typeface="Times New Roman" panose="02020603050405020304" pitchFamily="18" charset="0"/>
                              <a:cs typeface="Times New Roman" panose="02020603050405020304" pitchFamily="18" charset="0"/>
                            </a:rPr>
                            <a:t> that a number could have taken before being rounded or truncated.</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An </a:t>
                          </a:r>
                          <a:r>
                            <a:rPr lang="en-GB" sz="1100" dirty="0">
                              <a:effectLst/>
                              <a:latin typeface="+mn-lt"/>
                              <a:ea typeface="Times New Roman" panose="02020603050405020304" pitchFamily="18" charset="0"/>
                              <a:cs typeface="Times New Roman" panose="02020603050405020304" pitchFamily="18" charset="0"/>
                            </a:rPr>
                            <a:t>error interval is written using inequalities, with a </a:t>
                          </a:r>
                          <a:r>
                            <a:rPr lang="en-GB" sz="1100" b="1" dirty="0">
                              <a:effectLst/>
                              <a:latin typeface="+mn-lt"/>
                              <a:ea typeface="Times New Roman" panose="02020603050405020304" pitchFamily="18" charset="0"/>
                              <a:cs typeface="Times New Roman" panose="02020603050405020304" pitchFamily="18" charset="0"/>
                            </a:rPr>
                            <a:t>lower bound</a:t>
                          </a:r>
                          <a:r>
                            <a:rPr lang="en-GB" sz="1100" dirty="0">
                              <a:effectLst/>
                              <a:latin typeface="+mn-lt"/>
                              <a:ea typeface="Times New Roman" panose="02020603050405020304" pitchFamily="18" charset="0"/>
                              <a:cs typeface="Times New Roman" panose="02020603050405020304" pitchFamily="18" charset="0"/>
                            </a:rPr>
                            <a:t> and an </a:t>
                          </a:r>
                          <a:r>
                            <a:rPr lang="en-GB" sz="1100" b="1" dirty="0">
                              <a:effectLst/>
                              <a:latin typeface="+mn-lt"/>
                              <a:ea typeface="Times New Roman" panose="02020603050405020304" pitchFamily="18" charset="0"/>
                              <a:cs typeface="Times New Roman" panose="02020603050405020304" pitchFamily="18" charset="0"/>
                            </a:rPr>
                            <a:t>upper bound</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Note that the lower bound inequality can be ‘equal to’, but the upper bound cannot be ‘equal to’.</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0.6 has been rounded to 1 decimal place.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r>
                            <a:rPr lang="en-GB" sz="1100" dirty="0" smtClean="0">
                              <a:effectLst/>
                              <a:latin typeface="+mn-lt"/>
                              <a:ea typeface="Calibri" panose="020F0502020204030204" pitchFamily="34" charset="0"/>
                              <a:cs typeface="Times New Roman" panose="02020603050405020304" pitchFamily="18" charset="0"/>
                            </a:rPr>
                            <a:t>The </a:t>
                          </a:r>
                          <a:r>
                            <a:rPr lang="en-GB" sz="1100" dirty="0">
                              <a:effectLst/>
                              <a:latin typeface="+mn-lt"/>
                              <a:ea typeface="Calibri" panose="020F0502020204030204" pitchFamily="34" charset="0"/>
                              <a:cs typeface="Times New Roman" panose="02020603050405020304" pitchFamily="18" charset="0"/>
                            </a:rPr>
                            <a:t>error interval is:</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1100" i="1">
                                  <a:effectLst/>
                                  <a:latin typeface="Cambria Math" panose="02040503050406030204" pitchFamily="18" charset="0"/>
                                  <a:ea typeface="Calibri" panose="020F0502020204030204" pitchFamily="34" charset="0"/>
                                  <a:cs typeface="Times New Roman" panose="02020603050405020304" pitchFamily="18" charset="0"/>
                                </a:rPr>
                                <m:t>0.55≤</m:t>
                              </m:r>
                              <m:r>
                                <a:rPr lang="en-GB" sz="11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100" i="1">
                                  <a:effectLst/>
                                  <a:latin typeface="Cambria Math" panose="02040503050406030204" pitchFamily="18" charset="0"/>
                                  <a:ea typeface="Calibri" panose="020F0502020204030204" pitchFamily="34" charset="0"/>
                                  <a:cs typeface="Times New Roman" panose="02020603050405020304" pitchFamily="18" charset="0"/>
                                </a:rPr>
                                <m:t>&lt;0.65</m:t>
                              </m:r>
                            </m:oMath>
                          </a14:m>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r>
                            <a:rPr lang="en-GB" sz="1100" dirty="0" smtClean="0">
                              <a:effectLst/>
                              <a:latin typeface="+mn-lt"/>
                              <a:ea typeface="Calibri" panose="020F0502020204030204" pitchFamily="34" charset="0"/>
                              <a:cs typeface="Times New Roman" panose="02020603050405020304" pitchFamily="18" charset="0"/>
                            </a:rPr>
                            <a:t>The </a:t>
                          </a:r>
                          <a:r>
                            <a:rPr lang="en-GB" sz="1100" dirty="0">
                              <a:effectLst/>
                              <a:latin typeface="+mn-lt"/>
                              <a:ea typeface="Calibri" panose="020F0502020204030204" pitchFamily="34" charset="0"/>
                              <a:cs typeface="Times New Roman" panose="02020603050405020304" pitchFamily="18" charset="0"/>
                            </a:rPr>
                            <a:t>lower bound is 0.55</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The upper bound is 0.65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524072"/>
                      </a:ext>
                    </a:extLst>
                  </a:tr>
                  <a:tr h="252555">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Estimate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To find something </a:t>
                          </a:r>
                          <a:r>
                            <a:rPr lang="en-GB" sz="1100" b="1" dirty="0">
                              <a:effectLst/>
                              <a:latin typeface="+mn-lt"/>
                              <a:ea typeface="Calibri" panose="020F0502020204030204" pitchFamily="34" charset="0"/>
                              <a:cs typeface="Times New Roman" panose="02020603050405020304" pitchFamily="18" charset="0"/>
                            </a:rPr>
                            <a:t>close to the correct answer</a:t>
                          </a:r>
                          <a:r>
                            <a:rPr lang="en-GB" sz="11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An estimate for the height of a man is 1.8 metres.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48517"/>
                      </a:ext>
                    </a:extLst>
                  </a:tr>
                  <a:tr h="326707">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Approximation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When using approximations to estimate the solution to a calculation, </a:t>
                          </a:r>
                          <a:r>
                            <a:rPr lang="en-GB" sz="1100" b="1" dirty="0">
                              <a:effectLst/>
                              <a:latin typeface="+mn-lt"/>
                              <a:ea typeface="Calibri" panose="020F0502020204030204" pitchFamily="34" charset="0"/>
                              <a:cs typeface="Times New Roman" panose="02020603050405020304" pitchFamily="18" charset="0"/>
                            </a:rPr>
                            <a:t>round each number in the calculation to 1 significant figure</a:t>
                          </a:r>
                          <a:r>
                            <a:rPr lang="en-GB" sz="1100" dirty="0">
                              <a:effectLst/>
                              <a:latin typeface="+mn-lt"/>
                              <a:ea typeface="Calibri" panose="020F0502020204030204" pitchFamily="34" charset="0"/>
                              <a:cs typeface="Times New Roman" panose="02020603050405020304" pitchFamily="18" charset="0"/>
                            </a:rPr>
                            <a:t>.</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14:m>
                            <m:oMath xmlns:m="http://schemas.openxmlformats.org/officeDocument/2006/math">
                              <m:r>
                                <a:rPr lang="en-GB" sz="11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100" dirty="0">
                              <a:effectLst/>
                              <a:latin typeface="+mn-lt"/>
                              <a:ea typeface="Times New Roman" panose="02020603050405020304" pitchFamily="18" charset="0"/>
                              <a:cs typeface="Times New Roman" panose="02020603050405020304" pitchFamily="18" charset="0"/>
                            </a:rPr>
                            <a:t>means ‘approximately equal to’</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1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100" i="1">
                                        <a:effectLst/>
                                        <a:latin typeface="Cambria Math" panose="02040503050406030204" pitchFamily="18" charset="0"/>
                                        <a:ea typeface="Calibri" panose="020F0502020204030204" pitchFamily="34" charset="0"/>
                                        <a:cs typeface="Times New Roman" panose="02020603050405020304" pitchFamily="18" charset="0"/>
                                      </a:rPr>
                                      <m:t>348+692</m:t>
                                    </m:r>
                                  </m:num>
                                  <m:den>
                                    <m:r>
                                      <a:rPr lang="en-GB" sz="1100" i="1">
                                        <a:effectLst/>
                                        <a:latin typeface="Cambria Math" panose="02040503050406030204" pitchFamily="18" charset="0"/>
                                        <a:ea typeface="Calibri" panose="020F0502020204030204" pitchFamily="34" charset="0"/>
                                        <a:cs typeface="Times New Roman" panose="02020603050405020304" pitchFamily="18" charset="0"/>
                                      </a:rPr>
                                      <m:t>0.526</m:t>
                                    </m:r>
                                  </m:den>
                                </m:f>
                                <m:r>
                                  <a:rPr lang="en-GB" sz="11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1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100" i="1">
                                        <a:effectLst/>
                                        <a:latin typeface="Cambria Math" panose="02040503050406030204" pitchFamily="18" charset="0"/>
                                        <a:ea typeface="Calibri" panose="020F0502020204030204" pitchFamily="34" charset="0"/>
                                        <a:cs typeface="Times New Roman" panose="02020603050405020304" pitchFamily="18" charset="0"/>
                                      </a:rPr>
                                      <m:t>300+700</m:t>
                                    </m:r>
                                  </m:num>
                                  <m:den>
                                    <m:r>
                                      <a:rPr lang="en-GB" sz="1100" i="1">
                                        <a:effectLst/>
                                        <a:latin typeface="Cambria Math" panose="02040503050406030204" pitchFamily="18" charset="0"/>
                                        <a:ea typeface="Calibri" panose="020F0502020204030204" pitchFamily="34" charset="0"/>
                                        <a:cs typeface="Times New Roman" panose="02020603050405020304" pitchFamily="18" charset="0"/>
                                      </a:rPr>
                                      <m:t>0.5</m:t>
                                    </m:r>
                                  </m:den>
                                </m:f>
                                <m:r>
                                  <a:rPr lang="en-GB" sz="1100" i="1">
                                    <a:effectLst/>
                                    <a:latin typeface="Cambria Math" panose="02040503050406030204" pitchFamily="18" charset="0"/>
                                    <a:ea typeface="Calibri" panose="020F0502020204030204" pitchFamily="34" charset="0"/>
                                    <a:cs typeface="Times New Roman" panose="02020603050405020304" pitchFamily="18" charset="0"/>
                                  </a:rPr>
                                  <m:t>=2000</m:t>
                                </m:r>
                              </m:oMath>
                            </m:oMathPara>
                          </a14:m>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‘Note that dividing by 0.5 is the same as multiplying by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92557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28685764"/>
                  </p:ext>
                </p:extLst>
              </p:nvPr>
            </p:nvGraphicFramePr>
            <p:xfrm>
              <a:off x="207264" y="224814"/>
              <a:ext cx="11862816" cy="6467975"/>
            </p:xfrm>
            <a:graphic>
              <a:graphicData uri="http://schemas.openxmlformats.org/drawingml/2006/table">
                <a:tbl>
                  <a:tblPr firstRow="1" bandRow="1">
                    <a:tableStyleId>{5C22544A-7EE6-4342-B048-85BDC9FD1C3A}</a:tableStyleId>
                  </a:tblPr>
                  <a:tblGrid>
                    <a:gridCol w="1316736">
                      <a:extLst>
                        <a:ext uri="{9D8B030D-6E8A-4147-A177-3AD203B41FA5}">
                          <a16:colId xmlns:a16="http://schemas.microsoft.com/office/drawing/2014/main" val="1656335042"/>
                        </a:ext>
                      </a:extLst>
                    </a:gridCol>
                    <a:gridCol w="6591808">
                      <a:extLst>
                        <a:ext uri="{9D8B030D-6E8A-4147-A177-3AD203B41FA5}">
                          <a16:colId xmlns:a16="http://schemas.microsoft.com/office/drawing/2014/main" val="1319239877"/>
                        </a:ext>
                      </a:extLst>
                    </a:gridCol>
                    <a:gridCol w="3954272">
                      <a:extLst>
                        <a:ext uri="{9D8B030D-6E8A-4147-A177-3AD203B41FA5}">
                          <a16:colId xmlns:a16="http://schemas.microsoft.com/office/drawing/2014/main" val="2398967407"/>
                        </a:ext>
                      </a:extLst>
                    </a:gridCol>
                  </a:tblGrid>
                  <a:tr h="252460">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Topic/Skill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Definition/Tips</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100" b="1" dirty="0" smtClean="0">
                              <a:solidFill>
                                <a:schemeClr val="tx1"/>
                              </a:solidFill>
                              <a:effectLst/>
                              <a:latin typeface="+mn-lt"/>
                            </a:rPr>
                            <a:t>Example</a:t>
                          </a:r>
                          <a:r>
                            <a:rPr lang="en-GB" sz="1100" dirty="0" smtClean="0">
                              <a:solidFill>
                                <a:schemeClr val="tx1"/>
                              </a:solidFill>
                              <a:effectLst/>
                              <a:latin typeface="+mn-lt"/>
                            </a:rPr>
                            <a:t> </a:t>
                          </a:r>
                          <a:endParaRPr lang="en-GB" sz="1100" dirty="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259702"/>
                      </a:ext>
                    </a:extLst>
                  </a:tr>
                  <a:tr h="358775">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Highest Common Factor (HCF)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The </a:t>
                          </a:r>
                          <a:r>
                            <a:rPr lang="en-GB" sz="1100" b="1">
                              <a:effectLst/>
                              <a:latin typeface="+mn-lt"/>
                              <a:ea typeface="Calibri" panose="020F0502020204030204" pitchFamily="34" charset="0"/>
                              <a:cs typeface="Times New Roman" panose="02020603050405020304" pitchFamily="18" charset="0"/>
                            </a:rPr>
                            <a:t>biggest</a:t>
                          </a:r>
                          <a:r>
                            <a:rPr lang="en-GB" sz="1100">
                              <a:effectLst/>
                              <a:latin typeface="+mn-lt"/>
                              <a:ea typeface="Calibri" panose="020F0502020204030204" pitchFamily="34" charset="0"/>
                              <a:cs typeface="Times New Roman" panose="02020603050405020304" pitchFamily="18" charset="0"/>
                            </a:rPr>
                            <a:t> number that </a:t>
                          </a:r>
                          <a:r>
                            <a:rPr lang="en-GB" sz="1100" b="1">
                              <a:effectLst/>
                              <a:latin typeface="+mn-lt"/>
                              <a:ea typeface="Calibri" panose="020F0502020204030204" pitchFamily="34" charset="0"/>
                              <a:cs typeface="Times New Roman" panose="02020603050405020304" pitchFamily="18" charset="0"/>
                            </a:rPr>
                            <a:t>divides exactly</a:t>
                          </a:r>
                          <a:r>
                            <a:rPr lang="en-GB" sz="1100">
                              <a:effectLst/>
                              <a:latin typeface="+mn-lt"/>
                              <a:ea typeface="Calibri" panose="020F0502020204030204" pitchFamily="34" charset="0"/>
                              <a:cs typeface="Times New Roman" panose="02020603050405020304" pitchFamily="18" charset="0"/>
                            </a:rPr>
                            <a:t> into two or more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The HCF of 6 and 9 is 3 because it is the biggest number that divides into 6 and 9 exactly.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847320"/>
                      </a:ext>
                    </a:extLst>
                  </a:tr>
                  <a:tr h="717550">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Prime Number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number with </a:t>
                          </a:r>
                          <a:r>
                            <a:rPr lang="en-GB" sz="1100" b="1" dirty="0">
                              <a:effectLst/>
                              <a:latin typeface="+mn-lt"/>
                              <a:ea typeface="Times New Roman" panose="02020603050405020304" pitchFamily="18" charset="0"/>
                              <a:cs typeface="Times New Roman" panose="02020603050405020304" pitchFamily="18" charset="0"/>
                            </a:rPr>
                            <a:t>exactly two factors</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number that can only be divided by itself and one.</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r>
                            <a:rPr lang="en-GB" sz="1100" dirty="0" smtClean="0">
                              <a:effectLst/>
                              <a:latin typeface="+mn-lt"/>
                              <a:ea typeface="Times New Roman" panose="02020603050405020304" pitchFamily="18" charset="0"/>
                              <a:cs typeface="Times New Roman" panose="02020603050405020304" pitchFamily="18" charset="0"/>
                            </a:rPr>
                            <a:t>The </a:t>
                          </a:r>
                          <a:r>
                            <a:rPr lang="en-GB" sz="1100" dirty="0">
                              <a:effectLst/>
                              <a:latin typeface="+mn-lt"/>
                              <a:ea typeface="Times New Roman" panose="02020603050405020304" pitchFamily="18" charset="0"/>
                              <a:cs typeface="Times New Roman" panose="02020603050405020304" pitchFamily="18" charset="0"/>
                            </a:rPr>
                            <a:t>number </a:t>
                          </a:r>
                          <a:r>
                            <a:rPr lang="en-GB" sz="1100" b="1" dirty="0">
                              <a:effectLst/>
                              <a:latin typeface="+mn-lt"/>
                              <a:ea typeface="Times New Roman" panose="02020603050405020304" pitchFamily="18" charset="0"/>
                              <a:cs typeface="Times New Roman" panose="02020603050405020304" pitchFamily="18" charset="0"/>
                            </a:rPr>
                            <a:t>1 is not prime</a:t>
                          </a:r>
                          <a:r>
                            <a:rPr lang="en-GB" sz="1100" dirty="0">
                              <a:effectLst/>
                              <a:latin typeface="+mn-lt"/>
                              <a:ea typeface="Times New Roman" panose="02020603050405020304" pitchFamily="18" charset="0"/>
                              <a:cs typeface="Times New Roman" panose="02020603050405020304" pitchFamily="18" charset="0"/>
                            </a:rPr>
                            <a:t>, as it only has one factor, not two.</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54" t="-91525" r="-462" b="-726271"/>
                          </a:stretch>
                        </a:blipFill>
                      </a:tcPr>
                    </a:tc>
                    <a:extLst>
                      <a:ext uri="{0D108BD9-81ED-4DB2-BD59-A6C34878D82A}">
                        <a16:rowId xmlns:a16="http://schemas.microsoft.com/office/drawing/2014/main" val="302095530"/>
                      </a:ext>
                    </a:extLst>
                  </a:tr>
                  <a:tr h="1261102">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Product of Prime Factors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Finding out which </a:t>
                          </a:r>
                          <a:r>
                            <a:rPr lang="en-GB" sz="1100" b="1" dirty="0">
                              <a:effectLst/>
                              <a:latin typeface="+mn-lt"/>
                              <a:ea typeface="Calibri" panose="020F0502020204030204" pitchFamily="34" charset="0"/>
                              <a:cs typeface="Times New Roman" panose="02020603050405020304" pitchFamily="18" charset="0"/>
                            </a:rPr>
                            <a:t>prime numbers multiply</a:t>
                          </a:r>
                          <a:r>
                            <a:rPr lang="en-GB" sz="1100" dirty="0">
                              <a:effectLst/>
                              <a:latin typeface="+mn-lt"/>
                              <a:ea typeface="Calibri" panose="020F0502020204030204" pitchFamily="34" charset="0"/>
                              <a:cs typeface="Times New Roman" panose="02020603050405020304" pitchFamily="18" charset="0"/>
                            </a:rPr>
                            <a:t> together to make the </a:t>
                          </a:r>
                          <a:r>
                            <a:rPr lang="en-GB" sz="1100" b="1" dirty="0">
                              <a:effectLst/>
                              <a:latin typeface="+mn-lt"/>
                              <a:ea typeface="Calibri" panose="020F0502020204030204" pitchFamily="34" charset="0"/>
                              <a:cs typeface="Times New Roman" panose="02020603050405020304" pitchFamily="18" charset="0"/>
                            </a:rPr>
                            <a:t>original</a:t>
                          </a:r>
                          <a:r>
                            <a:rPr lang="en-GB" sz="1100" dirty="0">
                              <a:effectLst/>
                              <a:latin typeface="+mn-lt"/>
                              <a:ea typeface="Calibri" panose="020F0502020204030204" pitchFamily="34" charset="0"/>
                              <a:cs typeface="Times New Roman" panose="02020603050405020304" pitchFamily="18" charset="0"/>
                            </a:rPr>
                            <a:t> number.</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Use a </a:t>
                          </a:r>
                          <a:r>
                            <a:rPr lang="en-GB" sz="1100" b="1" dirty="0">
                              <a:effectLst/>
                              <a:latin typeface="+mn-lt"/>
                              <a:ea typeface="Calibri" panose="020F0502020204030204" pitchFamily="34" charset="0"/>
                              <a:cs typeface="Times New Roman" panose="02020603050405020304" pitchFamily="18" charset="0"/>
                            </a:rPr>
                            <a:t>prime factor tree.</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Also known as ‘prime factorisation’.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360598"/>
                      </a:ext>
                    </a:extLst>
                  </a:tr>
                  <a:tr h="1614488">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Significant Figure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The significant figures of a number are the digits which </a:t>
                          </a:r>
                          <a:r>
                            <a:rPr lang="en-GB" sz="1100" b="1" dirty="0">
                              <a:effectLst/>
                              <a:latin typeface="+mn-lt"/>
                              <a:ea typeface="Times New Roman" panose="02020603050405020304" pitchFamily="18" charset="0"/>
                              <a:cs typeface="Times New Roman" panose="02020603050405020304" pitchFamily="18" charset="0"/>
                            </a:rPr>
                            <a:t>carry meaning</a:t>
                          </a:r>
                          <a:r>
                            <a:rPr lang="en-GB" sz="1100" dirty="0">
                              <a:effectLst/>
                              <a:latin typeface="+mn-lt"/>
                              <a:ea typeface="Times New Roman" panose="02020603050405020304" pitchFamily="18" charset="0"/>
                              <a:cs typeface="Times New Roman" panose="02020603050405020304" pitchFamily="18" charset="0"/>
                            </a:rPr>
                            <a:t> (</a:t>
                          </a:r>
                          <a:r>
                            <a:rPr lang="en-GB" sz="1100" dirty="0" err="1">
                              <a:effectLst/>
                              <a:latin typeface="+mn-lt"/>
                              <a:ea typeface="Times New Roman" panose="02020603050405020304" pitchFamily="18" charset="0"/>
                              <a:cs typeface="Times New Roman" panose="02020603050405020304" pitchFamily="18" charset="0"/>
                            </a:rPr>
                            <a:t>ie</a:t>
                          </a:r>
                          <a:r>
                            <a:rPr lang="en-GB" sz="1100" dirty="0">
                              <a:effectLst/>
                              <a:latin typeface="+mn-lt"/>
                              <a:ea typeface="Times New Roman" panose="02020603050405020304" pitchFamily="18" charset="0"/>
                              <a:cs typeface="Times New Roman" panose="02020603050405020304" pitchFamily="18" charset="0"/>
                            </a:rPr>
                            <a:t>. are significant) to the size of the number.</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The </a:t>
                          </a:r>
                          <a:r>
                            <a:rPr lang="en-GB" sz="1100" b="1" dirty="0">
                              <a:effectLst/>
                              <a:latin typeface="+mn-lt"/>
                              <a:ea typeface="Times New Roman" panose="02020603050405020304" pitchFamily="18" charset="0"/>
                              <a:cs typeface="Times New Roman" panose="02020603050405020304" pitchFamily="18" charset="0"/>
                            </a:rPr>
                            <a:t>first significant figure</a:t>
                          </a:r>
                          <a:r>
                            <a:rPr lang="en-GB" sz="1100" dirty="0">
                              <a:effectLst/>
                              <a:latin typeface="+mn-lt"/>
                              <a:ea typeface="Times New Roman" panose="02020603050405020304" pitchFamily="18" charset="0"/>
                              <a:cs typeface="Times New Roman" panose="02020603050405020304" pitchFamily="18" charset="0"/>
                            </a:rPr>
                            <a:t> of a number </a:t>
                          </a:r>
                          <a:r>
                            <a:rPr lang="en-GB" sz="1100" b="1" dirty="0">
                              <a:effectLst/>
                              <a:latin typeface="+mn-lt"/>
                              <a:ea typeface="Times New Roman" panose="02020603050405020304" pitchFamily="18" charset="0"/>
                              <a:cs typeface="Times New Roman" panose="02020603050405020304" pitchFamily="18" charset="0"/>
                            </a:rPr>
                            <a:t>cannot be zero</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In a number with a decimal, trailing zeros are not significant.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In the number 0.00821, the first significant figure is the 8.</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In the number 2.740, the 0 is not a significant figure.</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0.00821 rounded to 2 significant figures is 0.0082.</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 </a:t>
                          </a:r>
                          <a:endParaRPr lang="en-GB" sz="110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19357 rounded to 3 significant figures is 19400. We need to include the two zeros at the end to keep the digits in the same place value columns.</a:t>
                          </a:r>
                          <a:endParaRPr lang="en-GB"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03083"/>
                      </a:ext>
                    </a:extLst>
                  </a:tr>
                  <a:tr h="396557">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Truncation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method of approximating a decimal number by </a:t>
                          </a:r>
                          <a:r>
                            <a:rPr lang="en-GB" sz="1100" b="1" dirty="0">
                              <a:effectLst/>
                              <a:latin typeface="+mn-lt"/>
                              <a:ea typeface="Times New Roman" panose="02020603050405020304" pitchFamily="18" charset="0"/>
                              <a:cs typeface="Times New Roman" panose="02020603050405020304" pitchFamily="18" charset="0"/>
                            </a:rPr>
                            <a:t>dropping all decimal places</a:t>
                          </a:r>
                          <a:r>
                            <a:rPr lang="en-GB" sz="1100" dirty="0">
                              <a:effectLst/>
                              <a:latin typeface="+mn-lt"/>
                              <a:ea typeface="Times New Roman" panose="02020603050405020304" pitchFamily="18" charset="0"/>
                              <a:cs typeface="Times New Roman" panose="02020603050405020304" pitchFamily="18" charset="0"/>
                            </a:rPr>
                            <a:t> past a certain point </a:t>
                          </a:r>
                          <a:r>
                            <a:rPr lang="en-GB" sz="1100" b="1" dirty="0">
                              <a:effectLst/>
                              <a:latin typeface="+mn-lt"/>
                              <a:ea typeface="Times New Roman" panose="02020603050405020304" pitchFamily="18" charset="0"/>
                              <a:cs typeface="Times New Roman" panose="02020603050405020304" pitchFamily="18" charset="0"/>
                            </a:rPr>
                            <a:t>without rounding</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a:effectLst/>
                              <a:latin typeface="+mn-lt"/>
                              <a:ea typeface="Times New Roman" panose="02020603050405020304" pitchFamily="18" charset="0"/>
                              <a:cs typeface="Times New Roman" panose="02020603050405020304" pitchFamily="18" charset="0"/>
                            </a:rPr>
                            <a:t>3.14159265… can be truncated to 3.1415 (note that if it had been rounded, it would become 3.1416)</a:t>
                          </a:r>
                          <a:endParaRPr lang="en-GB"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53972"/>
                      </a:ext>
                    </a:extLst>
                  </a:tr>
                  <a:tr h="896938">
                    <a:tc>
                      <a:txBody>
                        <a:bodyPr/>
                        <a:lstStyle/>
                        <a:p>
                          <a:pPr algn="l">
                            <a:lnSpc>
                              <a:spcPct val="107000"/>
                            </a:lnSpc>
                            <a:spcAft>
                              <a:spcPts val="0"/>
                            </a:spcAft>
                          </a:pPr>
                          <a:r>
                            <a:rPr lang="en-GB" sz="1100">
                              <a:effectLst/>
                              <a:latin typeface="+mn-lt"/>
                              <a:ea typeface="Calibri" panose="020F0502020204030204" pitchFamily="34" charset="0"/>
                              <a:cs typeface="Times New Roman" panose="02020603050405020304" pitchFamily="18" charset="0"/>
                            </a:rPr>
                            <a:t>Error Interval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A </a:t>
                          </a:r>
                          <a:r>
                            <a:rPr lang="en-GB" sz="1100" b="1" dirty="0">
                              <a:effectLst/>
                              <a:latin typeface="+mn-lt"/>
                              <a:ea typeface="Times New Roman" panose="02020603050405020304" pitchFamily="18" charset="0"/>
                              <a:cs typeface="Times New Roman" panose="02020603050405020304" pitchFamily="18" charset="0"/>
                            </a:rPr>
                            <a:t>range of values</a:t>
                          </a:r>
                          <a:r>
                            <a:rPr lang="en-GB" sz="1100" dirty="0">
                              <a:effectLst/>
                              <a:latin typeface="+mn-lt"/>
                              <a:ea typeface="Times New Roman" panose="02020603050405020304" pitchFamily="18" charset="0"/>
                              <a:cs typeface="Times New Roman" panose="02020603050405020304" pitchFamily="18" charset="0"/>
                            </a:rPr>
                            <a:t> that a number could have taken before being rounded or truncated.</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An </a:t>
                          </a:r>
                          <a:r>
                            <a:rPr lang="en-GB" sz="1100" dirty="0">
                              <a:effectLst/>
                              <a:latin typeface="+mn-lt"/>
                              <a:ea typeface="Times New Roman" panose="02020603050405020304" pitchFamily="18" charset="0"/>
                              <a:cs typeface="Times New Roman" panose="02020603050405020304" pitchFamily="18" charset="0"/>
                            </a:rPr>
                            <a:t>error interval is written using inequalities, with a </a:t>
                          </a:r>
                          <a:r>
                            <a:rPr lang="en-GB" sz="1100" b="1" dirty="0">
                              <a:effectLst/>
                              <a:latin typeface="+mn-lt"/>
                              <a:ea typeface="Times New Roman" panose="02020603050405020304" pitchFamily="18" charset="0"/>
                              <a:cs typeface="Times New Roman" panose="02020603050405020304" pitchFamily="18" charset="0"/>
                            </a:rPr>
                            <a:t>lower bound</a:t>
                          </a:r>
                          <a:r>
                            <a:rPr lang="en-GB" sz="1100" dirty="0">
                              <a:effectLst/>
                              <a:latin typeface="+mn-lt"/>
                              <a:ea typeface="Times New Roman" panose="02020603050405020304" pitchFamily="18" charset="0"/>
                              <a:cs typeface="Times New Roman" panose="02020603050405020304" pitchFamily="18" charset="0"/>
                            </a:rPr>
                            <a:t> and an </a:t>
                          </a:r>
                          <a:r>
                            <a:rPr lang="en-GB" sz="1100" b="1" dirty="0">
                              <a:effectLst/>
                              <a:latin typeface="+mn-lt"/>
                              <a:ea typeface="Times New Roman" panose="02020603050405020304" pitchFamily="18" charset="0"/>
                              <a:cs typeface="Times New Roman" panose="02020603050405020304" pitchFamily="18" charset="0"/>
                            </a:rPr>
                            <a:t>upper bound</a:t>
                          </a:r>
                          <a:r>
                            <a:rPr lang="en-GB" sz="1100" dirty="0">
                              <a:effectLst/>
                              <a:latin typeface="+mn-lt"/>
                              <a:ea typeface="Times New Roman" panose="02020603050405020304" pitchFamily="18"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mn-lt"/>
                              <a:ea typeface="Times New Roman" panose="02020603050405020304" pitchFamily="18" charset="0"/>
                              <a:cs typeface="Times New Roman" panose="02020603050405020304" pitchFamily="18" charset="0"/>
                            </a:rPr>
                            <a:t>Note that the lower bound inequality can be ‘equal to’, but the upper bound cannot be ‘equal to’.</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54" t="-515541" r="-462" b="-116216"/>
                          </a:stretch>
                        </a:blipFill>
                      </a:tcPr>
                    </a:tc>
                    <a:extLst>
                      <a:ext uri="{0D108BD9-81ED-4DB2-BD59-A6C34878D82A}">
                        <a16:rowId xmlns:a16="http://schemas.microsoft.com/office/drawing/2014/main" val="943524072"/>
                      </a:ext>
                    </a:extLst>
                  </a:tr>
                  <a:tr h="252555">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Estimate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To find something </a:t>
                          </a:r>
                          <a:r>
                            <a:rPr lang="en-GB" sz="1100" b="1" dirty="0">
                              <a:effectLst/>
                              <a:latin typeface="+mn-lt"/>
                              <a:ea typeface="Calibri" panose="020F0502020204030204" pitchFamily="34" charset="0"/>
                              <a:cs typeface="Times New Roman" panose="02020603050405020304" pitchFamily="18" charset="0"/>
                            </a:rPr>
                            <a:t>close to the correct answer</a:t>
                          </a:r>
                          <a:r>
                            <a:rPr lang="en-GB" sz="11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An estimate for the height of a man is 1.8 metres.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48517"/>
                      </a:ext>
                    </a:extLst>
                  </a:tr>
                  <a:tr h="717550">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Approximation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67" t="-806780" r="-60315" b="-11017"/>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54" t="-806780" r="-462" b="-11017"/>
                          </a:stretch>
                        </a:blipFill>
                      </a:tcPr>
                    </a:tc>
                    <a:extLst>
                      <a:ext uri="{0D108BD9-81ED-4DB2-BD59-A6C34878D82A}">
                        <a16:rowId xmlns:a16="http://schemas.microsoft.com/office/drawing/2014/main" val="1323925573"/>
                      </a:ext>
                    </a:extLst>
                  </a:tr>
                </a:tbl>
              </a:graphicData>
            </a:graphic>
          </p:graphicFrame>
        </mc:Fallback>
      </mc:AlternateContent>
      <p:pic>
        <p:nvPicPr>
          <p:cNvPr id="3" name="Picture 2"/>
          <p:cNvPicPr/>
          <p:nvPr/>
        </p:nvPicPr>
        <p:blipFill rotWithShape="1">
          <a:blip r:embed="rId3"/>
          <a:srcRect b="3031"/>
          <a:stretch/>
        </p:blipFill>
        <p:spPr bwMode="auto">
          <a:xfrm>
            <a:off x="8624697" y="1575816"/>
            <a:ext cx="203835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86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water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753" y="244032"/>
            <a:ext cx="3150704" cy="1612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nvPr>
        </p:nvGraphicFramePr>
        <p:xfrm>
          <a:off x="1688725" y="156256"/>
          <a:ext cx="3537510" cy="2773232"/>
        </p:xfrm>
        <a:graphic>
          <a:graphicData uri="http://schemas.openxmlformats.org/drawingml/2006/table">
            <a:tbl>
              <a:tblPr firstRow="1" bandRow="1">
                <a:tableStyleId>{5940675A-B579-460E-94D1-54222C63F5DA}</a:tableStyleId>
              </a:tblPr>
              <a:tblGrid>
                <a:gridCol w="912388">
                  <a:extLst>
                    <a:ext uri="{9D8B030D-6E8A-4147-A177-3AD203B41FA5}">
                      <a16:colId xmlns:a16="http://schemas.microsoft.com/office/drawing/2014/main" val="20001"/>
                    </a:ext>
                  </a:extLst>
                </a:gridCol>
                <a:gridCol w="2625122">
                  <a:extLst>
                    <a:ext uri="{9D8B030D-6E8A-4147-A177-3AD203B41FA5}">
                      <a16:colId xmlns:a16="http://schemas.microsoft.com/office/drawing/2014/main" val="20002"/>
                    </a:ext>
                  </a:extLst>
                </a:gridCol>
              </a:tblGrid>
              <a:tr h="224090">
                <a:tc gridSpan="2">
                  <a:txBody>
                    <a:bodyPr/>
                    <a:lstStyle/>
                    <a:p>
                      <a:pPr algn="ctr"/>
                      <a:r>
                        <a:rPr lang="en-GB" sz="900" b="1" i="1" dirty="0">
                          <a:solidFill>
                            <a:schemeClr val="tx1"/>
                          </a:solidFill>
                        </a:rPr>
                        <a:t>Ecosystem glossary</a:t>
                      </a:r>
                    </a:p>
                  </a:txBody>
                  <a:tcPr marL="65314" marR="65314" marT="32657" marB="32657" anchor="ctr">
                    <a:solidFill>
                      <a:schemeClr val="bg2"/>
                    </a:solidFill>
                  </a:tcPr>
                </a:tc>
                <a:tc hMerge="1">
                  <a:txBody>
                    <a:bodyPr/>
                    <a:lstStyle/>
                    <a:p>
                      <a:pPr algn="l"/>
                      <a:endParaRPr lang="en-GB" sz="1200" dirty="0"/>
                    </a:p>
                  </a:txBody>
                  <a:tcPr anchor="ctr"/>
                </a:tc>
                <a:extLst>
                  <a:ext uri="{0D108BD9-81ED-4DB2-BD59-A6C34878D82A}">
                    <a16:rowId xmlns:a16="http://schemas.microsoft.com/office/drawing/2014/main" val="285918467"/>
                  </a:ext>
                </a:extLst>
              </a:tr>
              <a:tr h="326571">
                <a:tc>
                  <a:txBody>
                    <a:bodyPr/>
                    <a:lstStyle/>
                    <a:p>
                      <a:pPr algn="ctr"/>
                      <a:r>
                        <a:rPr lang="en-GB" sz="900" b="1" i="1" dirty="0">
                          <a:solidFill>
                            <a:schemeClr val="tx1"/>
                          </a:solidFill>
                        </a:rPr>
                        <a:t>Environment</a:t>
                      </a:r>
                    </a:p>
                  </a:txBody>
                  <a:tcPr marL="65314" marR="65314" marT="32657" marB="32657" anchor="ctr">
                    <a:solidFill>
                      <a:schemeClr val="bg2"/>
                    </a:solidFill>
                  </a:tcPr>
                </a:tc>
                <a:tc>
                  <a:txBody>
                    <a:bodyPr/>
                    <a:lstStyle/>
                    <a:p>
                      <a:pPr algn="l"/>
                      <a:r>
                        <a:rPr lang="en-GB" sz="900" dirty="0">
                          <a:solidFill>
                            <a:schemeClr val="tx1"/>
                          </a:solidFill>
                        </a:rPr>
                        <a:t>The conditions</a:t>
                      </a:r>
                      <a:r>
                        <a:rPr lang="en-GB" sz="900" baseline="0" dirty="0">
                          <a:solidFill>
                            <a:schemeClr val="tx1"/>
                          </a:solidFill>
                        </a:rPr>
                        <a:t> surrounding an organism; abiotic and biotic.</a:t>
                      </a:r>
                      <a:endParaRPr lang="en-GB" sz="900" dirty="0">
                        <a:solidFill>
                          <a:schemeClr val="tx1"/>
                        </a:solidFill>
                      </a:endParaRPr>
                    </a:p>
                  </a:txBody>
                  <a:tcPr marL="65314" marR="65314" marT="32657" marB="32657" anchor="ctr"/>
                </a:tc>
                <a:extLst>
                  <a:ext uri="{0D108BD9-81ED-4DB2-BD59-A6C34878D82A}">
                    <a16:rowId xmlns:a16="http://schemas.microsoft.com/office/drawing/2014/main" val="10000"/>
                  </a:ext>
                </a:extLst>
              </a:tr>
              <a:tr h="224090">
                <a:tc>
                  <a:txBody>
                    <a:bodyPr/>
                    <a:lstStyle/>
                    <a:p>
                      <a:pPr algn="ctr"/>
                      <a:r>
                        <a:rPr lang="en-GB" sz="900" b="1" i="1" dirty="0">
                          <a:solidFill>
                            <a:schemeClr val="tx1"/>
                          </a:solidFill>
                        </a:rPr>
                        <a:t>Habitat</a:t>
                      </a:r>
                    </a:p>
                  </a:txBody>
                  <a:tcPr marL="65314" marR="65314" marT="32657" marB="32657" anchor="ctr">
                    <a:solidFill>
                      <a:schemeClr val="bg2"/>
                    </a:solidFill>
                  </a:tcPr>
                </a:tc>
                <a:tc>
                  <a:txBody>
                    <a:bodyPr/>
                    <a:lstStyle/>
                    <a:p>
                      <a:pPr algn="l"/>
                      <a:r>
                        <a:rPr lang="en-GB" sz="900" dirty="0">
                          <a:solidFill>
                            <a:schemeClr val="tx1"/>
                          </a:solidFill>
                        </a:rPr>
                        <a:t>Place where</a:t>
                      </a:r>
                      <a:r>
                        <a:rPr lang="en-GB" sz="900" baseline="0" dirty="0">
                          <a:solidFill>
                            <a:schemeClr val="tx1"/>
                          </a:solidFill>
                        </a:rPr>
                        <a:t> organisms live e.g. woodland, lake.</a:t>
                      </a:r>
                      <a:endParaRPr lang="en-GB" sz="900" dirty="0">
                        <a:solidFill>
                          <a:schemeClr val="tx1"/>
                        </a:solidFill>
                      </a:endParaRPr>
                    </a:p>
                  </a:txBody>
                  <a:tcPr marL="65314" marR="65314" marT="32657" marB="32657" anchor="ctr"/>
                </a:tc>
                <a:extLst>
                  <a:ext uri="{0D108BD9-81ED-4DB2-BD59-A6C34878D82A}">
                    <a16:rowId xmlns:a16="http://schemas.microsoft.com/office/drawing/2014/main" val="10001"/>
                  </a:ext>
                </a:extLst>
              </a:tr>
              <a:tr h="222400">
                <a:tc>
                  <a:txBody>
                    <a:bodyPr/>
                    <a:lstStyle/>
                    <a:p>
                      <a:pPr algn="ctr"/>
                      <a:r>
                        <a:rPr lang="en-GB" sz="900" b="1" i="1" dirty="0">
                          <a:solidFill>
                            <a:schemeClr val="tx1"/>
                          </a:solidFill>
                        </a:rPr>
                        <a:t>Population</a:t>
                      </a:r>
                    </a:p>
                  </a:txBody>
                  <a:tcPr marL="65314" marR="65314" marT="32657" marB="32657" anchor="ctr">
                    <a:solidFill>
                      <a:schemeClr val="bg2"/>
                    </a:solidFill>
                  </a:tcPr>
                </a:tc>
                <a:tc>
                  <a:txBody>
                    <a:bodyPr/>
                    <a:lstStyle/>
                    <a:p>
                      <a:pPr algn="l"/>
                      <a:r>
                        <a:rPr lang="en-GB" sz="900" dirty="0">
                          <a:solidFill>
                            <a:schemeClr val="tx1"/>
                          </a:solidFill>
                        </a:rPr>
                        <a:t>Individuals</a:t>
                      </a:r>
                      <a:r>
                        <a:rPr lang="en-GB" sz="900" baseline="0" dirty="0">
                          <a:solidFill>
                            <a:schemeClr val="tx1"/>
                          </a:solidFill>
                        </a:rPr>
                        <a:t> of a species living in a habitat.</a:t>
                      </a:r>
                      <a:endParaRPr lang="en-GB" sz="900" dirty="0">
                        <a:solidFill>
                          <a:schemeClr val="tx1"/>
                        </a:solidFill>
                      </a:endParaRPr>
                    </a:p>
                  </a:txBody>
                  <a:tcPr marL="65314" marR="65314" marT="32657" marB="32657" anchor="ctr"/>
                </a:tc>
                <a:extLst>
                  <a:ext uri="{0D108BD9-81ED-4DB2-BD59-A6C34878D82A}">
                    <a16:rowId xmlns:a16="http://schemas.microsoft.com/office/drawing/2014/main" val="10002"/>
                  </a:ext>
                </a:extLst>
              </a:tr>
              <a:tr h="224090">
                <a:tc>
                  <a:txBody>
                    <a:bodyPr/>
                    <a:lstStyle/>
                    <a:p>
                      <a:pPr algn="ctr"/>
                      <a:r>
                        <a:rPr lang="en-GB" sz="900" b="1" i="1" dirty="0">
                          <a:solidFill>
                            <a:schemeClr val="tx1"/>
                          </a:solidFill>
                        </a:rPr>
                        <a:t>Community</a:t>
                      </a:r>
                    </a:p>
                  </a:txBody>
                  <a:tcPr marL="65314" marR="65314" marT="32657" marB="32657" anchor="ctr">
                    <a:solidFill>
                      <a:schemeClr val="bg2"/>
                    </a:solidFill>
                  </a:tcPr>
                </a:tc>
                <a:tc>
                  <a:txBody>
                    <a:bodyPr/>
                    <a:lstStyle/>
                    <a:p>
                      <a:pPr algn="l"/>
                      <a:r>
                        <a:rPr lang="en-GB" sz="900" dirty="0">
                          <a:solidFill>
                            <a:schemeClr val="tx1"/>
                          </a:solidFill>
                        </a:rPr>
                        <a:t>Populations</a:t>
                      </a:r>
                      <a:r>
                        <a:rPr lang="en-GB" sz="900" baseline="0" dirty="0">
                          <a:solidFill>
                            <a:schemeClr val="tx1"/>
                          </a:solidFill>
                        </a:rPr>
                        <a:t> of different species living in a habitat.</a:t>
                      </a:r>
                      <a:endParaRPr lang="en-GB" sz="900" dirty="0">
                        <a:solidFill>
                          <a:schemeClr val="tx1"/>
                        </a:solidFill>
                      </a:endParaRPr>
                    </a:p>
                  </a:txBody>
                  <a:tcPr marL="65314" marR="65314" marT="32657" marB="32657" anchor="ctr"/>
                </a:tc>
                <a:extLst>
                  <a:ext uri="{0D108BD9-81ED-4DB2-BD59-A6C34878D82A}">
                    <a16:rowId xmlns:a16="http://schemas.microsoft.com/office/drawing/2014/main" val="10003"/>
                  </a:ext>
                </a:extLst>
              </a:tr>
              <a:tr h="457200">
                <a:tc>
                  <a:txBody>
                    <a:bodyPr/>
                    <a:lstStyle/>
                    <a:p>
                      <a:pPr algn="ctr"/>
                      <a:r>
                        <a:rPr lang="en-GB" sz="900" b="1" i="1" dirty="0">
                          <a:solidFill>
                            <a:schemeClr val="tx1"/>
                          </a:solidFill>
                        </a:rPr>
                        <a:t>Competition</a:t>
                      </a:r>
                    </a:p>
                  </a:txBody>
                  <a:tcPr marL="65314" marR="65314" marT="32657" marB="32657" anchor="ctr">
                    <a:solidFill>
                      <a:schemeClr val="bg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900" dirty="0">
                          <a:solidFill>
                            <a:schemeClr val="tx1"/>
                          </a:solidFill>
                        </a:rPr>
                        <a:t>Plants</a:t>
                      </a:r>
                      <a:r>
                        <a:rPr lang="en-GB" sz="900" baseline="0" dirty="0">
                          <a:solidFill>
                            <a:schemeClr val="tx1"/>
                          </a:solidFill>
                        </a:rPr>
                        <a:t> in a community or habitat compete with each other for light, space, water and mineral ions. </a:t>
                      </a:r>
                      <a:r>
                        <a:rPr lang="en-GB" sz="900" dirty="0">
                          <a:solidFill>
                            <a:schemeClr val="tx1"/>
                          </a:solidFill>
                        </a:rPr>
                        <a:t>Animals compete</a:t>
                      </a:r>
                      <a:r>
                        <a:rPr lang="en-GB" sz="900" baseline="0" dirty="0">
                          <a:solidFill>
                            <a:schemeClr val="tx1"/>
                          </a:solidFill>
                        </a:rPr>
                        <a:t> with each other for food, mates and territory.</a:t>
                      </a:r>
                      <a:endParaRPr lang="en-GB" sz="900" dirty="0">
                        <a:solidFill>
                          <a:schemeClr val="tx1"/>
                        </a:solidFill>
                      </a:endParaRPr>
                    </a:p>
                  </a:txBody>
                  <a:tcPr marL="65314" marR="65314" marT="32657" marB="32657" anchor="ctr"/>
                </a:tc>
                <a:extLst>
                  <a:ext uri="{0D108BD9-81ED-4DB2-BD59-A6C34878D82A}">
                    <a16:rowId xmlns:a16="http://schemas.microsoft.com/office/drawing/2014/main" val="4101533785"/>
                  </a:ext>
                </a:extLst>
              </a:tr>
              <a:tr h="457200">
                <a:tc>
                  <a:txBody>
                    <a:bodyPr/>
                    <a:lstStyle/>
                    <a:p>
                      <a:pPr algn="ctr"/>
                      <a:r>
                        <a:rPr lang="en-GB" sz="900" b="1" i="1" dirty="0">
                          <a:solidFill>
                            <a:schemeClr val="tx1"/>
                          </a:solidFill>
                        </a:rPr>
                        <a:t>Interdependence</a:t>
                      </a:r>
                    </a:p>
                  </a:txBody>
                  <a:tcPr marL="65314" marR="65314" marT="32657" marB="32657" anchor="ctr">
                    <a:solidFill>
                      <a:schemeClr val="bg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900" baseline="0" dirty="0">
                          <a:solidFill>
                            <a:schemeClr val="tx1"/>
                          </a:solidFill>
                        </a:rPr>
                        <a:t>Species depend on each other for food, shelter, pollination, seed dispersal etc. Removing a species can affect the whole community</a:t>
                      </a:r>
                      <a:endParaRPr lang="en-GB" sz="900" dirty="0">
                        <a:solidFill>
                          <a:schemeClr val="tx1"/>
                        </a:solidFill>
                      </a:endParaRPr>
                    </a:p>
                  </a:txBody>
                  <a:tcPr marL="65314" marR="65314" marT="32657" marB="32657" anchor="ctr"/>
                </a:tc>
                <a:extLst>
                  <a:ext uri="{0D108BD9-81ED-4DB2-BD59-A6C34878D82A}">
                    <a16:rowId xmlns:a16="http://schemas.microsoft.com/office/drawing/2014/main" val="3042135052"/>
                  </a:ext>
                </a:extLst>
              </a:tr>
              <a:tr h="224090">
                <a:tc>
                  <a:txBody>
                    <a:bodyPr/>
                    <a:lstStyle/>
                    <a:p>
                      <a:pPr algn="ctr"/>
                      <a:r>
                        <a:rPr lang="en-GB" sz="900" b="1" i="1" dirty="0">
                          <a:solidFill>
                            <a:schemeClr val="tx1"/>
                          </a:solidFill>
                        </a:rPr>
                        <a:t>Abiotic factors</a:t>
                      </a:r>
                    </a:p>
                  </a:txBody>
                  <a:tcPr marL="65314" marR="65314" marT="32657" marB="32657" anchor="ctr">
                    <a:solidFill>
                      <a:schemeClr val="bg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900" b="0" i="0" dirty="0">
                          <a:solidFill>
                            <a:schemeClr val="tx1"/>
                          </a:solidFill>
                        </a:rPr>
                        <a:t>Non</a:t>
                      </a:r>
                      <a:r>
                        <a:rPr lang="en-GB" sz="900" b="0" i="0" baseline="0" dirty="0">
                          <a:solidFill>
                            <a:schemeClr val="tx1"/>
                          </a:solidFill>
                        </a:rPr>
                        <a:t>-living factors that affect a community</a:t>
                      </a:r>
                      <a:endParaRPr lang="en-GB" sz="900" b="0" i="0" dirty="0">
                        <a:solidFill>
                          <a:schemeClr val="tx1"/>
                        </a:solidFill>
                      </a:endParaRPr>
                    </a:p>
                  </a:txBody>
                  <a:tcPr marL="65314" marR="65314" marT="32657" marB="32657" anchor="ctr"/>
                </a:tc>
                <a:extLst>
                  <a:ext uri="{0D108BD9-81ED-4DB2-BD59-A6C34878D82A}">
                    <a16:rowId xmlns:a16="http://schemas.microsoft.com/office/drawing/2014/main" val="3358381619"/>
                  </a:ext>
                </a:extLst>
              </a:tr>
              <a:tr h="224090">
                <a:tc>
                  <a:txBody>
                    <a:bodyPr/>
                    <a:lstStyle/>
                    <a:p>
                      <a:pPr algn="ctr"/>
                      <a:r>
                        <a:rPr lang="en-GB" sz="900" b="1" i="1" dirty="0">
                          <a:solidFill>
                            <a:schemeClr val="tx1"/>
                          </a:solidFill>
                        </a:rPr>
                        <a:t>Biotic factors</a:t>
                      </a:r>
                    </a:p>
                  </a:txBody>
                  <a:tcPr marL="65314" marR="65314" marT="32657" marB="32657" anchor="ctr">
                    <a:solidFill>
                      <a:schemeClr val="bg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900" b="0" i="0" dirty="0">
                          <a:solidFill>
                            <a:schemeClr val="tx1"/>
                          </a:solidFill>
                        </a:rPr>
                        <a:t>Living factors that affect a community</a:t>
                      </a:r>
                    </a:p>
                  </a:txBody>
                  <a:tcPr marL="65314" marR="65314" marT="32657" marB="32657" anchor="ctr"/>
                </a:tc>
                <a:extLst>
                  <a:ext uri="{0D108BD9-81ED-4DB2-BD59-A6C34878D82A}">
                    <a16:rowId xmlns:a16="http://schemas.microsoft.com/office/drawing/2014/main" val="4018244048"/>
                  </a:ext>
                </a:extLst>
              </a:tr>
            </a:tbl>
          </a:graphicData>
        </a:graphic>
      </p:graphicFrame>
      <p:sp>
        <p:nvSpPr>
          <p:cNvPr id="13" name="Rectangle 12"/>
          <p:cNvSpPr/>
          <p:nvPr/>
        </p:nvSpPr>
        <p:spPr>
          <a:xfrm>
            <a:off x="9322261" y="422223"/>
            <a:ext cx="820129" cy="1333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Climate change is leading to more dissolved CO</a:t>
            </a:r>
            <a:r>
              <a:rPr lang="en-GB" sz="857" baseline="-25000" dirty="0">
                <a:solidFill>
                  <a:schemeClr val="tx1"/>
                </a:solidFill>
              </a:rPr>
              <a:t>2</a:t>
            </a:r>
            <a:r>
              <a:rPr lang="en-GB" sz="857" dirty="0">
                <a:solidFill>
                  <a:schemeClr val="tx1"/>
                </a:solidFill>
              </a:rPr>
              <a:t> in oceans lowering the pH of the water affecting organisms living there.</a:t>
            </a:r>
          </a:p>
        </p:txBody>
      </p:sp>
      <p:graphicFrame>
        <p:nvGraphicFramePr>
          <p:cNvPr id="28" name="Table 27"/>
          <p:cNvGraphicFramePr>
            <a:graphicFrameLocks noGrp="1"/>
          </p:cNvGraphicFramePr>
          <p:nvPr>
            <p:extLst/>
          </p:nvPr>
        </p:nvGraphicFramePr>
        <p:xfrm>
          <a:off x="7478405" y="3046057"/>
          <a:ext cx="3023151" cy="2130455"/>
        </p:xfrm>
        <a:graphic>
          <a:graphicData uri="http://schemas.openxmlformats.org/drawingml/2006/table">
            <a:tbl>
              <a:tblPr firstRow="1" bandRow="1">
                <a:tableStyleId>{5940675A-B579-460E-94D1-54222C63F5DA}</a:tableStyleId>
              </a:tblPr>
              <a:tblGrid>
                <a:gridCol w="1007717">
                  <a:extLst>
                    <a:ext uri="{9D8B030D-6E8A-4147-A177-3AD203B41FA5}">
                      <a16:colId xmlns:a16="http://schemas.microsoft.com/office/drawing/2014/main" val="20000"/>
                    </a:ext>
                  </a:extLst>
                </a:gridCol>
                <a:gridCol w="1007717">
                  <a:extLst>
                    <a:ext uri="{9D8B030D-6E8A-4147-A177-3AD203B41FA5}">
                      <a16:colId xmlns:a16="http://schemas.microsoft.com/office/drawing/2014/main" val="20001"/>
                    </a:ext>
                  </a:extLst>
                </a:gridCol>
                <a:gridCol w="1007717">
                  <a:extLst>
                    <a:ext uri="{9D8B030D-6E8A-4147-A177-3AD203B41FA5}">
                      <a16:colId xmlns:a16="http://schemas.microsoft.com/office/drawing/2014/main" val="20002"/>
                    </a:ext>
                  </a:extLst>
                </a:gridCol>
              </a:tblGrid>
              <a:tr h="195943">
                <a:tc gridSpan="3">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dirty="0">
                          <a:solidFill>
                            <a:schemeClr val="tx1"/>
                          </a:solidFill>
                        </a:rPr>
                        <a:t>Adaptations may be structural, behavioural or functional.</a:t>
                      </a:r>
                    </a:p>
                  </a:txBody>
                  <a:tcPr marL="65314" marR="65314" marT="32657" marB="32657" anchor="ctr">
                    <a:noFill/>
                  </a:tcPr>
                </a:tc>
                <a:tc hMerge="1">
                  <a:txBody>
                    <a:bodyPr/>
                    <a:lstStyle/>
                    <a:p>
                      <a:pPr algn="ctr"/>
                      <a:endParaRPr lang="en-GB" sz="1200" b="0" i="0" dirty="0">
                        <a:solidFill>
                          <a:schemeClr val="tx1"/>
                        </a:solidFill>
                      </a:endParaRPr>
                    </a:p>
                  </a:txBody>
                  <a:tcPr anchor="ctr">
                    <a:noFill/>
                  </a:tcPr>
                </a:tc>
                <a:tc hMerge="1">
                  <a:txBody>
                    <a:bodyPr/>
                    <a:lstStyle/>
                    <a:p>
                      <a:pPr algn="ctr"/>
                      <a:endParaRPr lang="en-GB" sz="1200" b="0" i="0" dirty="0">
                        <a:solidFill>
                          <a:schemeClr val="tx1"/>
                        </a:solidFill>
                      </a:endParaRPr>
                    </a:p>
                  </a:txBody>
                  <a:tcPr anchor="ctr">
                    <a:noFill/>
                  </a:tcPr>
                </a:tc>
                <a:extLst>
                  <a:ext uri="{0D108BD9-81ED-4DB2-BD59-A6C34878D82A}">
                    <a16:rowId xmlns:a16="http://schemas.microsoft.com/office/drawing/2014/main" val="1591659824"/>
                  </a:ext>
                </a:extLst>
              </a:tr>
              <a:tr h="195943">
                <a:tc>
                  <a:txBody>
                    <a:bodyPr/>
                    <a:lstStyle/>
                    <a:p>
                      <a:pPr algn="ctr"/>
                      <a:r>
                        <a:rPr lang="en-GB" sz="900" b="0" i="0" dirty="0">
                          <a:solidFill>
                            <a:schemeClr val="tx1"/>
                          </a:solidFill>
                        </a:rPr>
                        <a:t>Plants</a:t>
                      </a:r>
                    </a:p>
                  </a:txBody>
                  <a:tcPr marL="65314" marR="65314" marT="32657" marB="32657" anchor="ctr">
                    <a:noFill/>
                  </a:tcPr>
                </a:tc>
                <a:tc>
                  <a:txBody>
                    <a:bodyPr/>
                    <a:lstStyle/>
                    <a:p>
                      <a:pPr algn="ctr"/>
                      <a:r>
                        <a:rPr lang="en-GB" sz="900" b="0" i="0" dirty="0">
                          <a:solidFill>
                            <a:schemeClr val="tx1"/>
                          </a:solidFill>
                        </a:rPr>
                        <a:t>Animals</a:t>
                      </a:r>
                    </a:p>
                  </a:txBody>
                  <a:tcPr marL="65314" marR="65314" marT="32657" marB="32657" anchor="ctr">
                    <a:noFill/>
                  </a:tcPr>
                </a:tc>
                <a:tc>
                  <a:txBody>
                    <a:bodyPr/>
                    <a:lstStyle/>
                    <a:p>
                      <a:pPr algn="ctr"/>
                      <a:r>
                        <a:rPr lang="en-GB" sz="900" b="0" i="0" dirty="0">
                          <a:solidFill>
                            <a:schemeClr val="tx1"/>
                          </a:solidFill>
                        </a:rPr>
                        <a:t>Extremophiles</a:t>
                      </a:r>
                    </a:p>
                  </a:txBody>
                  <a:tcPr marL="65314" marR="65314" marT="32657" marB="32657" anchor="ctr">
                    <a:noFill/>
                  </a:tcPr>
                </a:tc>
                <a:extLst>
                  <a:ext uri="{0D108BD9-81ED-4DB2-BD59-A6C34878D82A}">
                    <a16:rowId xmlns:a16="http://schemas.microsoft.com/office/drawing/2014/main" val="10001"/>
                  </a:ext>
                </a:extLst>
              </a:tr>
              <a:tr h="326571">
                <a:tc>
                  <a:txBody>
                    <a:bodyPr/>
                    <a:lstStyle/>
                    <a:p>
                      <a:pPr marL="0" indent="0" algn="ctr">
                        <a:buFont typeface="Arial" charset="0"/>
                        <a:buNone/>
                      </a:pPr>
                      <a:r>
                        <a:rPr lang="en-GB" sz="900" dirty="0"/>
                        <a:t>Cactus in dry, hot desert</a:t>
                      </a:r>
                    </a:p>
                  </a:txBody>
                  <a:tcPr marL="65314" marR="65314" marT="32657" marB="32657" anchor="ctr">
                    <a:noFill/>
                  </a:tcPr>
                </a:tc>
                <a:tc>
                  <a:txBody>
                    <a:bodyPr/>
                    <a:lstStyle/>
                    <a:p>
                      <a:pPr marL="0" indent="0" algn="ctr">
                        <a:buFont typeface="Arial" charset="0"/>
                        <a:buNone/>
                      </a:pPr>
                      <a:r>
                        <a:rPr lang="en-GB" sz="900" dirty="0"/>
                        <a:t>Polar bear in extreme cold artic</a:t>
                      </a:r>
                    </a:p>
                  </a:txBody>
                  <a:tcPr marL="65314" marR="65314" marT="32657" marB="32657" anchor="ctr">
                    <a:noFill/>
                  </a:tcPr>
                </a:tc>
                <a:tc>
                  <a:txBody>
                    <a:bodyPr/>
                    <a:lstStyle/>
                    <a:p>
                      <a:pPr marL="0" indent="0" algn="ctr">
                        <a:buFont typeface="Arial" charset="0"/>
                        <a:buNone/>
                      </a:pPr>
                      <a:r>
                        <a:rPr lang="en-GB" sz="900" dirty="0"/>
                        <a:t>Deep sea vent bacteria</a:t>
                      </a:r>
                    </a:p>
                  </a:txBody>
                  <a:tcPr marL="65314" marR="65314" marT="32657" marB="32657" anchor="ctr">
                    <a:noFill/>
                  </a:tcPr>
                </a:tc>
                <a:extLst>
                  <a:ext uri="{0D108BD9-81ED-4DB2-BD59-A6C34878D82A}">
                    <a16:rowId xmlns:a16="http://schemas.microsoft.com/office/drawing/2014/main" val="10002"/>
                  </a:ext>
                </a:extLst>
              </a:tr>
              <a:tr h="497599">
                <a:tc>
                  <a:txBody>
                    <a:bodyPr/>
                    <a:lstStyle/>
                    <a:p>
                      <a:pPr marL="0" indent="0" algn="ctr">
                        <a:buFont typeface="Arial" charset="0"/>
                        <a:buNone/>
                      </a:pPr>
                      <a:endParaRPr lang="en-GB" sz="900" dirty="0"/>
                    </a:p>
                  </a:txBody>
                  <a:tcPr marL="65314" marR="65314" marT="32657" marB="32657" anchor="ctr">
                    <a:noFill/>
                  </a:tcPr>
                </a:tc>
                <a:tc>
                  <a:txBody>
                    <a:bodyPr/>
                    <a:lstStyle/>
                    <a:p>
                      <a:pPr marL="0" indent="0" algn="ctr">
                        <a:buFont typeface="Arial" charset="0"/>
                        <a:buNone/>
                      </a:pPr>
                      <a:endParaRPr lang="en-GB" sz="900" dirty="0"/>
                    </a:p>
                  </a:txBody>
                  <a:tcPr marL="65314" marR="65314" marT="32657" marB="32657" anchor="ctr">
                    <a:noFill/>
                  </a:tcPr>
                </a:tc>
                <a:tc>
                  <a:txBody>
                    <a:bodyPr/>
                    <a:lstStyle/>
                    <a:p>
                      <a:pPr marL="0" indent="0" algn="ctr">
                        <a:buFont typeface="Arial" charset="0"/>
                        <a:buNone/>
                      </a:pPr>
                      <a:endParaRPr lang="en-GB" sz="900" dirty="0"/>
                    </a:p>
                  </a:txBody>
                  <a:tcPr marL="65314" marR="65314" marT="32657" marB="32657" anchor="ctr">
                    <a:noFill/>
                  </a:tcPr>
                </a:tc>
                <a:extLst>
                  <a:ext uri="{0D108BD9-81ED-4DB2-BD59-A6C34878D82A}">
                    <a16:rowId xmlns:a16="http://schemas.microsoft.com/office/drawing/2014/main" val="10003"/>
                  </a:ext>
                </a:extLst>
              </a:tr>
              <a:tr h="718457">
                <a:tc>
                  <a:txBody>
                    <a:bodyPr/>
                    <a:lstStyle/>
                    <a:p>
                      <a:pPr marL="0" indent="0" algn="ctr">
                        <a:buFont typeface="Arial" charset="0"/>
                        <a:buNone/>
                      </a:pPr>
                      <a:r>
                        <a:rPr lang="en-GB" sz="900" dirty="0"/>
                        <a:t>No leaves</a:t>
                      </a:r>
                      <a:r>
                        <a:rPr lang="en-GB" sz="900" baseline="0" dirty="0"/>
                        <a:t> to reduce water loss, wide deep roots for absorbing water.</a:t>
                      </a:r>
                      <a:endParaRPr lang="en-GB" sz="900" dirty="0"/>
                    </a:p>
                  </a:txBody>
                  <a:tcPr marL="65314" marR="65314" marT="32657" marB="32657" anchor="ctr">
                    <a:noFill/>
                  </a:tcPr>
                </a:tc>
                <a:tc>
                  <a:txBody>
                    <a:bodyPr/>
                    <a:lstStyle/>
                    <a:p>
                      <a:pPr marL="0" indent="0" algn="ctr">
                        <a:buFont typeface="Arial" charset="0"/>
                        <a:buNone/>
                      </a:pPr>
                      <a:r>
                        <a:rPr lang="en-GB" sz="900" dirty="0"/>
                        <a:t>Hollow hairs</a:t>
                      </a:r>
                      <a:r>
                        <a:rPr lang="en-GB" sz="900" baseline="0" dirty="0"/>
                        <a:t> to trap layer of heat. Thick layer of fat for insulation.</a:t>
                      </a:r>
                      <a:endParaRPr lang="en-GB" sz="900" dirty="0"/>
                    </a:p>
                  </a:txBody>
                  <a:tcPr marL="65314" marR="65314" marT="32657" marB="32657" anchor="ctr">
                    <a:noFill/>
                  </a:tcPr>
                </a:tc>
                <a:tc>
                  <a:txBody>
                    <a:bodyPr/>
                    <a:lstStyle/>
                    <a:p>
                      <a:pPr marL="0" indent="0" algn="ctr">
                        <a:buFont typeface="Arial" charset="0"/>
                        <a:buNone/>
                      </a:pPr>
                      <a:r>
                        <a:rPr lang="en-GB" sz="900" dirty="0"/>
                        <a:t>Populations</a:t>
                      </a:r>
                      <a:r>
                        <a:rPr lang="en-GB" sz="900" baseline="0" dirty="0"/>
                        <a:t> form in thick layers to protect outer layers from extreme heat of vent.</a:t>
                      </a:r>
                      <a:endParaRPr lang="en-GB" sz="900" dirty="0"/>
                    </a:p>
                  </a:txBody>
                  <a:tcPr marL="65314" marR="65314" marT="32657" marB="32657" anchor="ctr">
                    <a:noFill/>
                  </a:tcPr>
                </a:tc>
                <a:extLst>
                  <a:ext uri="{0D108BD9-81ED-4DB2-BD59-A6C34878D82A}">
                    <a16:rowId xmlns:a16="http://schemas.microsoft.com/office/drawing/2014/main" val="10004"/>
                  </a:ext>
                </a:extLst>
              </a:tr>
            </a:tbl>
          </a:graphicData>
        </a:graphic>
      </p:graphicFrame>
      <p:grpSp>
        <p:nvGrpSpPr>
          <p:cNvPr id="24" name="Group 23"/>
          <p:cNvGrpSpPr/>
          <p:nvPr/>
        </p:nvGrpSpPr>
        <p:grpSpPr>
          <a:xfrm>
            <a:off x="7672920" y="3823242"/>
            <a:ext cx="2617924" cy="401152"/>
            <a:chOff x="8593304" y="7453906"/>
            <a:chExt cx="3665094" cy="561613"/>
          </a:xfrm>
        </p:grpSpPr>
        <p:pic>
          <p:nvPicPr>
            <p:cNvPr id="1028" name="Picture 4" descr="Image result for cact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304" y="7472926"/>
              <a:ext cx="968196" cy="54259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0118352" y="7453906"/>
              <a:ext cx="2140046" cy="560393"/>
              <a:chOff x="10118352" y="7453906"/>
              <a:chExt cx="2140046" cy="560393"/>
            </a:xfrm>
          </p:grpSpPr>
          <p:pic>
            <p:nvPicPr>
              <p:cNvPr id="1030" name="Picture 6" descr="Image result for polar b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8352" y="7486071"/>
                <a:ext cx="772671" cy="515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tremophile bacter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92202" y="7453906"/>
                <a:ext cx="666196" cy="560393"/>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37" name="Table 36"/>
          <p:cNvGraphicFramePr>
            <a:graphicFrameLocks noGrp="1"/>
          </p:cNvGraphicFramePr>
          <p:nvPr>
            <p:extLst/>
          </p:nvPr>
        </p:nvGraphicFramePr>
        <p:xfrm>
          <a:off x="1692268" y="2938200"/>
          <a:ext cx="2519092" cy="1935358"/>
        </p:xfrm>
        <a:graphic>
          <a:graphicData uri="http://schemas.openxmlformats.org/drawingml/2006/table">
            <a:tbl>
              <a:tblPr firstRow="1" bandRow="1">
                <a:tableStyleId>{5940675A-B579-460E-94D1-54222C63F5DA}</a:tableStyleId>
              </a:tblPr>
              <a:tblGrid>
                <a:gridCol w="629773">
                  <a:extLst>
                    <a:ext uri="{9D8B030D-6E8A-4147-A177-3AD203B41FA5}">
                      <a16:colId xmlns:a16="http://schemas.microsoft.com/office/drawing/2014/main" val="20000"/>
                    </a:ext>
                  </a:extLst>
                </a:gridCol>
                <a:gridCol w="629773">
                  <a:extLst>
                    <a:ext uri="{9D8B030D-6E8A-4147-A177-3AD203B41FA5}">
                      <a16:colId xmlns:a16="http://schemas.microsoft.com/office/drawing/2014/main" val="20001"/>
                    </a:ext>
                  </a:extLst>
                </a:gridCol>
                <a:gridCol w="629773">
                  <a:extLst>
                    <a:ext uri="{9D8B030D-6E8A-4147-A177-3AD203B41FA5}">
                      <a16:colId xmlns:a16="http://schemas.microsoft.com/office/drawing/2014/main" val="20002"/>
                    </a:ext>
                  </a:extLst>
                </a:gridCol>
                <a:gridCol w="629773">
                  <a:extLst>
                    <a:ext uri="{9D8B030D-6E8A-4147-A177-3AD203B41FA5}">
                      <a16:colId xmlns:a16="http://schemas.microsoft.com/office/drawing/2014/main" val="20003"/>
                    </a:ext>
                  </a:extLst>
                </a:gridCol>
              </a:tblGrid>
              <a:tr h="195943">
                <a:tc gridSpan="4">
                  <a:txBody>
                    <a:bodyPr/>
                    <a:lstStyle/>
                    <a:p>
                      <a:pPr algn="ctr"/>
                      <a:r>
                        <a:rPr lang="en-GB" sz="900" b="1" i="1" dirty="0">
                          <a:solidFill>
                            <a:schemeClr val="accent2">
                              <a:lumMod val="75000"/>
                            </a:schemeClr>
                          </a:solidFill>
                        </a:rPr>
                        <a:t>Feeding</a:t>
                      </a:r>
                      <a:r>
                        <a:rPr lang="en-GB" sz="900" b="1" i="1" baseline="0" dirty="0">
                          <a:solidFill>
                            <a:schemeClr val="accent2">
                              <a:lumMod val="75000"/>
                            </a:schemeClr>
                          </a:solidFill>
                        </a:rPr>
                        <a:t> relationships in a community</a:t>
                      </a:r>
                      <a:endParaRPr lang="en-GB" sz="900" b="1" i="1" dirty="0">
                        <a:solidFill>
                          <a:schemeClr val="accent2">
                            <a:lumMod val="75000"/>
                          </a:schemeClr>
                        </a:solidFill>
                      </a:endParaRPr>
                    </a:p>
                  </a:txBody>
                  <a:tcPr marL="65314" marR="65314" marT="32657" marB="32657" anchor="ctr">
                    <a:noFill/>
                  </a:tcPr>
                </a:tc>
                <a:tc hMerge="1">
                  <a:txBody>
                    <a:bodyPr/>
                    <a:lstStyle/>
                    <a:p>
                      <a:pPr algn="ctr"/>
                      <a:endParaRPr lang="en-GB" sz="1200" b="1" i="1" dirty="0">
                        <a:solidFill>
                          <a:schemeClr val="accent2">
                            <a:lumMod val="75000"/>
                          </a:schemeClr>
                        </a:solidFill>
                      </a:endParaRPr>
                    </a:p>
                  </a:txBody>
                  <a:tcPr anchor="ctr">
                    <a:noFill/>
                  </a:tcPr>
                </a:tc>
                <a:tc hMerge="1">
                  <a:txBody>
                    <a:bodyPr/>
                    <a:lstStyle/>
                    <a:p>
                      <a:pPr algn="ctr"/>
                      <a:endParaRPr lang="en-GB" sz="1200" b="1" i="1" dirty="0">
                        <a:solidFill>
                          <a:schemeClr val="accent2">
                            <a:lumMod val="75000"/>
                          </a:schemeClr>
                        </a:solidFill>
                      </a:endParaRPr>
                    </a:p>
                  </a:txBody>
                  <a:tcPr anchor="ctr">
                    <a:noFill/>
                  </a:tcPr>
                </a:tc>
                <a:tc hMerge="1">
                  <a:txBody>
                    <a:bodyPr/>
                    <a:lstStyle/>
                    <a:p>
                      <a:pPr algn="ctr"/>
                      <a:endParaRPr lang="en-GB" sz="1200" b="1" i="1" dirty="0">
                        <a:solidFill>
                          <a:schemeClr val="accent2">
                            <a:lumMod val="75000"/>
                          </a:schemeClr>
                        </a:solidFill>
                      </a:endParaRPr>
                    </a:p>
                  </a:txBody>
                  <a:tcPr anchor="ctr">
                    <a:noFill/>
                  </a:tcPr>
                </a:tc>
                <a:extLst>
                  <a:ext uri="{0D108BD9-81ED-4DB2-BD59-A6C34878D82A}">
                    <a16:rowId xmlns:a16="http://schemas.microsoft.com/office/drawing/2014/main" val="10001"/>
                  </a:ext>
                </a:extLst>
              </a:tr>
              <a:tr h="326571">
                <a:tc>
                  <a:txBody>
                    <a:bodyPr/>
                    <a:lstStyle/>
                    <a:p>
                      <a:pPr marL="0" indent="0" algn="ctr">
                        <a:buFont typeface="Arial" charset="0"/>
                        <a:buNone/>
                      </a:pPr>
                      <a:r>
                        <a:rPr lang="en-GB" sz="900" dirty="0"/>
                        <a:t>Producer</a:t>
                      </a:r>
                    </a:p>
                  </a:txBody>
                  <a:tcPr marL="65314" marR="65314" marT="32657" marB="32657" anchor="ctr">
                    <a:noFill/>
                  </a:tcPr>
                </a:tc>
                <a:tc>
                  <a:txBody>
                    <a:bodyPr/>
                    <a:lstStyle/>
                    <a:p>
                      <a:pPr marL="0" indent="0" algn="ctr">
                        <a:buFont typeface="Arial" charset="0"/>
                        <a:buNone/>
                      </a:pPr>
                      <a:r>
                        <a:rPr lang="en-GB" sz="900" dirty="0"/>
                        <a:t>Primary</a:t>
                      </a:r>
                      <a:r>
                        <a:rPr lang="en-GB" sz="900" baseline="0" dirty="0"/>
                        <a:t> consumer</a:t>
                      </a:r>
                      <a:endParaRPr lang="en-GB" sz="900" dirty="0"/>
                    </a:p>
                  </a:txBody>
                  <a:tcPr marL="65314" marR="65314" marT="32657" marB="32657" anchor="ctr">
                    <a:noFill/>
                  </a:tcPr>
                </a:tc>
                <a:tc>
                  <a:txBody>
                    <a:bodyPr/>
                    <a:lstStyle/>
                    <a:p>
                      <a:pPr marL="0" indent="0" algn="ctr">
                        <a:buFont typeface="Arial" charset="0"/>
                        <a:buNone/>
                      </a:pPr>
                      <a:r>
                        <a:rPr lang="en-GB" sz="900" dirty="0"/>
                        <a:t>Secondary</a:t>
                      </a:r>
                      <a:r>
                        <a:rPr lang="en-GB" sz="900" baseline="0" dirty="0"/>
                        <a:t> consumer</a:t>
                      </a:r>
                      <a:endParaRPr lang="en-GB" sz="900" dirty="0"/>
                    </a:p>
                  </a:txBody>
                  <a:tcPr marL="65314" marR="65314" marT="32657" marB="32657" anchor="ctr">
                    <a:noFill/>
                  </a:tcPr>
                </a:tc>
                <a:tc>
                  <a:txBody>
                    <a:bodyPr/>
                    <a:lstStyle/>
                    <a:p>
                      <a:pPr marL="0" indent="0" algn="ctr">
                        <a:buFont typeface="Arial" charset="0"/>
                        <a:buNone/>
                      </a:pPr>
                      <a:r>
                        <a:rPr lang="en-GB" sz="900" dirty="0"/>
                        <a:t>Tertiary consumer</a:t>
                      </a:r>
                    </a:p>
                  </a:txBody>
                  <a:tcPr marL="65314" marR="65314" marT="32657" marB="32657" anchor="ctr">
                    <a:noFill/>
                  </a:tcPr>
                </a:tc>
                <a:extLst>
                  <a:ext uri="{0D108BD9-81ED-4DB2-BD59-A6C34878D82A}">
                    <a16:rowId xmlns:a16="http://schemas.microsoft.com/office/drawing/2014/main" val="10002"/>
                  </a:ext>
                </a:extLst>
              </a:tr>
              <a:tr h="642136">
                <a:tc gridSpan="4">
                  <a:txBody>
                    <a:bodyPr/>
                    <a:lstStyle/>
                    <a:p>
                      <a:pPr marL="0" indent="0" algn="ctr">
                        <a:buFont typeface="Arial" charset="0"/>
                        <a:buNone/>
                      </a:pPr>
                      <a:endParaRPr lang="en-GB" sz="900" dirty="0"/>
                    </a:p>
                  </a:txBody>
                  <a:tcPr marL="65314" marR="65314" marT="32657" marB="32657" anchor="ctr">
                    <a:noFill/>
                  </a:tcPr>
                </a:tc>
                <a:tc hMerge="1">
                  <a:txBody>
                    <a:bodyPr/>
                    <a:lstStyle/>
                    <a:p>
                      <a:pPr marL="0" indent="0" algn="ctr">
                        <a:buFont typeface="Arial" charset="0"/>
                        <a:buNone/>
                      </a:pPr>
                      <a:endParaRPr lang="en-GB" sz="1200" dirty="0"/>
                    </a:p>
                  </a:txBody>
                  <a:tcPr anchor="ctr">
                    <a:noFill/>
                  </a:tcPr>
                </a:tc>
                <a:tc hMerge="1">
                  <a:txBody>
                    <a:bodyPr/>
                    <a:lstStyle/>
                    <a:p>
                      <a:pPr marL="0" indent="0" algn="ctr">
                        <a:buFont typeface="Arial" charset="0"/>
                        <a:buNone/>
                      </a:pPr>
                      <a:endParaRPr lang="en-GB" sz="1200" dirty="0"/>
                    </a:p>
                  </a:txBody>
                  <a:tcPr anchor="ctr">
                    <a:noFill/>
                  </a:tcPr>
                </a:tc>
                <a:tc hMerge="1">
                  <a:txBody>
                    <a:bodyPr/>
                    <a:lstStyle/>
                    <a:p>
                      <a:pPr marL="0" indent="0" algn="ctr">
                        <a:buFont typeface="Arial" charset="0"/>
                        <a:buNone/>
                      </a:pPr>
                      <a:endParaRPr lang="en-GB" sz="1200" dirty="0"/>
                    </a:p>
                  </a:txBody>
                  <a:tcPr anchor="ctr">
                    <a:noFill/>
                  </a:tcPr>
                </a:tc>
                <a:extLst>
                  <a:ext uri="{0D108BD9-81ED-4DB2-BD59-A6C34878D82A}">
                    <a16:rowId xmlns:a16="http://schemas.microsoft.com/office/drawing/2014/main" val="10003"/>
                  </a:ext>
                </a:extLst>
              </a:tr>
              <a:tr h="718457">
                <a:tc gridSpan="2">
                  <a:txBody>
                    <a:bodyPr/>
                    <a:lstStyle/>
                    <a:p>
                      <a:pPr marL="0" indent="0" algn="ctr">
                        <a:buFont typeface="Arial" charset="0"/>
                        <a:buNone/>
                      </a:pPr>
                      <a:r>
                        <a:rPr lang="en-GB" sz="900" dirty="0"/>
                        <a:t>All food</a:t>
                      </a:r>
                      <a:r>
                        <a:rPr lang="en-GB" sz="900" baseline="0" dirty="0"/>
                        <a:t> chains begin with a producer e.g. grass that is usually a green plant or photosynthetic algae.</a:t>
                      </a:r>
                      <a:endParaRPr lang="en-GB" sz="900" dirty="0"/>
                    </a:p>
                  </a:txBody>
                  <a:tcPr marL="65314" marR="65314" marT="32657" marB="32657" anchor="ctr">
                    <a:noFill/>
                  </a:tcPr>
                </a:tc>
                <a:tc hMerge="1">
                  <a:txBody>
                    <a:bodyPr/>
                    <a:lstStyle/>
                    <a:p>
                      <a:pPr marL="0" indent="0" algn="ctr">
                        <a:buFont typeface="Arial" charset="0"/>
                        <a:buNone/>
                      </a:pPr>
                      <a:endParaRPr lang="en-GB" sz="1200" dirty="0"/>
                    </a:p>
                  </a:txBody>
                  <a:tcPr anchor="ctr">
                    <a:noFill/>
                  </a:tcPr>
                </a:tc>
                <a:tc gridSpan="2">
                  <a:txBody>
                    <a:bodyPr/>
                    <a:lstStyle/>
                    <a:p>
                      <a:pPr marL="0" indent="0" algn="ctr">
                        <a:buFont typeface="Arial" charset="0"/>
                        <a:buNone/>
                      </a:pPr>
                      <a:r>
                        <a:rPr lang="en-GB" sz="900" dirty="0"/>
                        <a:t>Consumers</a:t>
                      </a:r>
                      <a:r>
                        <a:rPr lang="en-GB" sz="900" baseline="0" dirty="0"/>
                        <a:t> that kill and eat other animals are predators and those eaten are prey.</a:t>
                      </a:r>
                      <a:endParaRPr lang="en-GB" sz="900" dirty="0"/>
                    </a:p>
                  </a:txBody>
                  <a:tcPr marL="65314" marR="65314" marT="32657" marB="32657" anchor="ctr">
                    <a:noFill/>
                  </a:tcPr>
                </a:tc>
                <a:tc hMerge="1">
                  <a:txBody>
                    <a:bodyPr/>
                    <a:lstStyle/>
                    <a:p>
                      <a:pPr marL="0" indent="0" algn="ctr">
                        <a:buFont typeface="Arial" charset="0"/>
                        <a:buNone/>
                      </a:pPr>
                      <a:endParaRPr lang="en-GB" sz="1200" dirty="0"/>
                    </a:p>
                  </a:txBody>
                  <a:tcPr anchor="ctr">
                    <a:noFill/>
                  </a:tcPr>
                </a:tc>
                <a:extLst>
                  <a:ext uri="{0D108BD9-81ED-4DB2-BD59-A6C34878D82A}">
                    <a16:rowId xmlns:a16="http://schemas.microsoft.com/office/drawing/2014/main" val="10004"/>
                  </a:ext>
                </a:extLst>
              </a:tr>
            </a:tbl>
          </a:graphicData>
        </a:graphic>
      </p:graphicFrame>
      <p:pic>
        <p:nvPicPr>
          <p:cNvPr id="1034" name="Picture 10" descr="Image result for food ch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3165" y="3498880"/>
            <a:ext cx="2183162" cy="57899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692268" y="4821307"/>
            <a:ext cx="1067189" cy="638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In a stable community the numbers of predators and prey rise and fall in cycles.</a:t>
            </a:r>
          </a:p>
        </p:txBody>
      </p:sp>
      <p:sp>
        <p:nvSpPr>
          <p:cNvPr id="48" name="Rectangle 47"/>
          <p:cNvSpPr/>
          <p:nvPr/>
        </p:nvSpPr>
        <p:spPr>
          <a:xfrm rot="5400000">
            <a:off x="6072617" y="4027504"/>
            <a:ext cx="2289977" cy="32708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Materials are recycled to provide the building blocks for future organisms</a:t>
            </a:r>
          </a:p>
        </p:txBody>
      </p:sp>
      <p:sp>
        <p:nvSpPr>
          <p:cNvPr id="52" name="Rectangle 51"/>
          <p:cNvSpPr/>
          <p:nvPr/>
        </p:nvSpPr>
        <p:spPr>
          <a:xfrm>
            <a:off x="4781298" y="5730161"/>
            <a:ext cx="2599850" cy="352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Bacteria respire when breaking down dead organisms releasing CO</a:t>
            </a:r>
            <a:r>
              <a:rPr lang="en-GB" sz="857" baseline="-25000" dirty="0">
                <a:solidFill>
                  <a:schemeClr val="tx1"/>
                </a:solidFill>
              </a:rPr>
              <a:t>2</a:t>
            </a:r>
            <a:r>
              <a:rPr lang="en-GB" sz="857" dirty="0">
                <a:solidFill>
                  <a:schemeClr val="tx1"/>
                </a:solidFill>
              </a:rPr>
              <a:t>.</a:t>
            </a:r>
          </a:p>
        </p:txBody>
      </p:sp>
      <p:sp>
        <p:nvSpPr>
          <p:cNvPr id="53" name="Rectangle 52"/>
          <p:cNvSpPr/>
          <p:nvPr/>
        </p:nvSpPr>
        <p:spPr>
          <a:xfrm>
            <a:off x="4781298" y="5336036"/>
            <a:ext cx="2599850" cy="3930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 Breakdown of dead organisms  releases mineral ions can into the soil.</a:t>
            </a:r>
          </a:p>
        </p:txBody>
      </p:sp>
      <p:graphicFrame>
        <p:nvGraphicFramePr>
          <p:cNvPr id="54" name="Table 53"/>
          <p:cNvGraphicFramePr>
            <a:graphicFrameLocks noGrp="1"/>
          </p:cNvGraphicFramePr>
          <p:nvPr>
            <p:extLst/>
          </p:nvPr>
        </p:nvGraphicFramePr>
        <p:xfrm>
          <a:off x="7393653" y="5336034"/>
          <a:ext cx="1494909" cy="1334315"/>
        </p:xfrm>
        <a:graphic>
          <a:graphicData uri="http://schemas.openxmlformats.org/drawingml/2006/table">
            <a:tbl>
              <a:tblPr firstRow="1" bandRow="1">
                <a:tableStyleId>{5940675A-B579-460E-94D1-54222C63F5DA}</a:tableStyleId>
              </a:tblPr>
              <a:tblGrid>
                <a:gridCol w="1494909">
                  <a:extLst>
                    <a:ext uri="{9D8B030D-6E8A-4147-A177-3AD203B41FA5}">
                      <a16:colId xmlns:a16="http://schemas.microsoft.com/office/drawing/2014/main" val="20000"/>
                    </a:ext>
                  </a:extLst>
                </a:gridCol>
              </a:tblGrid>
              <a:tr h="216056">
                <a:tc>
                  <a:txBody>
                    <a:bodyPr/>
                    <a:lstStyle/>
                    <a:p>
                      <a:pPr algn="ctr"/>
                      <a:r>
                        <a:rPr lang="en-GB" sz="900" b="1" i="0" dirty="0">
                          <a:solidFill>
                            <a:schemeClr val="tx1"/>
                          </a:solidFill>
                        </a:rPr>
                        <a:t>Factors</a:t>
                      </a:r>
                      <a:r>
                        <a:rPr lang="en-GB" sz="900" b="1" i="0" baseline="0" dirty="0">
                          <a:solidFill>
                            <a:schemeClr val="tx1"/>
                          </a:solidFill>
                        </a:rPr>
                        <a:t> affecting rate of decay</a:t>
                      </a:r>
                      <a:endParaRPr lang="en-GB" sz="900" b="1" i="0" dirty="0">
                        <a:solidFill>
                          <a:schemeClr val="tx1"/>
                        </a:solidFill>
                      </a:endParaRPr>
                    </a:p>
                  </a:txBody>
                  <a:tcPr marL="65314" marR="65314" marT="32657" marB="32657" anchor="ctr">
                    <a:solidFill>
                      <a:schemeClr val="accent2">
                        <a:lumMod val="20000"/>
                        <a:lumOff val="80000"/>
                      </a:schemeClr>
                    </a:solidFill>
                  </a:tcPr>
                </a:tc>
                <a:extLst>
                  <a:ext uri="{0D108BD9-81ED-4DB2-BD59-A6C34878D82A}">
                    <a16:rowId xmlns:a16="http://schemas.microsoft.com/office/drawing/2014/main" val="10000"/>
                  </a:ext>
                </a:extLst>
              </a:tr>
              <a:tr h="196391">
                <a:tc>
                  <a:txBody>
                    <a:bodyPr/>
                    <a:lstStyle/>
                    <a:p>
                      <a:pPr algn="ctr"/>
                      <a:r>
                        <a:rPr lang="en-GB" sz="900" b="1" i="1" dirty="0">
                          <a:solidFill>
                            <a:schemeClr val="accent2">
                              <a:lumMod val="75000"/>
                            </a:schemeClr>
                          </a:solidFill>
                        </a:rPr>
                        <a:t>Temperature, water, oxygen</a:t>
                      </a:r>
                      <a:endParaRPr lang="en-GB" sz="900" b="0" i="0" dirty="0">
                        <a:solidFill>
                          <a:schemeClr val="tx1"/>
                        </a:solidFill>
                      </a:endParaRPr>
                    </a:p>
                  </a:txBody>
                  <a:tcPr marL="65314" marR="65314" marT="32657" marB="32657" anchor="ctr">
                    <a:noFill/>
                  </a:tcPr>
                </a:tc>
                <a:extLst>
                  <a:ext uri="{0D108BD9-81ED-4DB2-BD59-A6C34878D82A}">
                    <a16:rowId xmlns:a16="http://schemas.microsoft.com/office/drawing/2014/main" val="10001"/>
                  </a:ext>
                </a:extLst>
              </a:tr>
              <a:tr h="792207">
                <a:tc>
                  <a:txBody>
                    <a:bodyPr/>
                    <a:lstStyle/>
                    <a:p>
                      <a:pPr marL="0" indent="0" algn="ctr">
                        <a:buFont typeface="Arial" charset="0"/>
                        <a:buNone/>
                      </a:pPr>
                      <a:r>
                        <a:rPr lang="en-GB" sz="900" b="0" i="0" baseline="0" dirty="0">
                          <a:solidFill>
                            <a:schemeClr val="tx1"/>
                          </a:solidFill>
                        </a:rPr>
                        <a:t>Increase the rate of decay. In enzyme controlled reactions raising the temperature too high will denature the enzymes.</a:t>
                      </a:r>
                      <a:endParaRPr lang="en-GB" sz="900" b="0" i="0" dirty="0">
                        <a:solidFill>
                          <a:schemeClr val="tx1"/>
                        </a:solidFill>
                      </a:endParaRPr>
                    </a:p>
                  </a:txBody>
                  <a:tcPr marL="65314" marR="65314" marT="32657" marB="32657" anchor="ctr">
                    <a:noFill/>
                  </a:tcPr>
                </a:tc>
                <a:extLst>
                  <a:ext uri="{0D108BD9-81ED-4DB2-BD59-A6C34878D82A}">
                    <a16:rowId xmlns:a16="http://schemas.microsoft.com/office/drawing/2014/main" val="10002"/>
                  </a:ext>
                </a:extLst>
              </a:tr>
            </a:tbl>
          </a:graphicData>
        </a:graphic>
      </p:graphicFrame>
      <p:sp>
        <p:nvSpPr>
          <p:cNvPr id="62" name="Rectangle 61"/>
          <p:cNvSpPr/>
          <p:nvPr/>
        </p:nvSpPr>
        <p:spPr>
          <a:xfrm>
            <a:off x="4781298" y="6082752"/>
            <a:ext cx="2599850" cy="457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Anaerobic decay in biogas generators produces methane gas, used as a fuel.</a:t>
            </a:r>
          </a:p>
        </p:txBody>
      </p:sp>
      <p:grpSp>
        <p:nvGrpSpPr>
          <p:cNvPr id="226" name="Group 225">
            <a:extLst>
              <a:ext uri="{FF2B5EF4-FFF2-40B4-BE49-F238E27FC236}">
                <a16:creationId xmlns:a16="http://schemas.microsoft.com/office/drawing/2014/main" id="{0F15BA5B-3FBD-432E-90E0-26AB8B7F2A5D}"/>
              </a:ext>
            </a:extLst>
          </p:cNvPr>
          <p:cNvGrpSpPr/>
          <p:nvPr/>
        </p:nvGrpSpPr>
        <p:grpSpPr>
          <a:xfrm>
            <a:off x="4781298" y="3046058"/>
            <a:ext cx="2272766" cy="2289978"/>
            <a:chOff x="3420276" y="2287387"/>
            <a:chExt cx="2939786" cy="3016147"/>
          </a:xfrm>
        </p:grpSpPr>
        <p:grpSp>
          <p:nvGrpSpPr>
            <p:cNvPr id="224" name="Group 223">
              <a:extLst>
                <a:ext uri="{FF2B5EF4-FFF2-40B4-BE49-F238E27FC236}">
                  <a16:creationId xmlns:a16="http://schemas.microsoft.com/office/drawing/2014/main" id="{C19BDA1B-408A-4E85-A2AB-7A0C520C6505}"/>
                </a:ext>
              </a:extLst>
            </p:cNvPr>
            <p:cNvGrpSpPr/>
            <p:nvPr/>
          </p:nvGrpSpPr>
          <p:grpSpPr>
            <a:xfrm>
              <a:off x="3420276" y="2287387"/>
              <a:ext cx="2939786" cy="3016147"/>
              <a:chOff x="3420276" y="2287387"/>
              <a:chExt cx="2939786" cy="3016147"/>
            </a:xfrm>
          </p:grpSpPr>
          <p:pic>
            <p:nvPicPr>
              <p:cNvPr id="22" name="Picture 21"/>
              <p:cNvPicPr>
                <a:picLocks noChangeAspect="1"/>
              </p:cNvPicPr>
              <p:nvPr/>
            </p:nvPicPr>
            <p:blipFill>
              <a:blip r:embed="rId7"/>
              <a:stretch>
                <a:fillRect/>
              </a:stretch>
            </p:blipFill>
            <p:spPr>
              <a:xfrm>
                <a:off x="3420276" y="2287387"/>
                <a:ext cx="2939786" cy="3016147"/>
              </a:xfrm>
              <a:prstGeom prst="rect">
                <a:avLst/>
              </a:prstGeom>
            </p:spPr>
          </p:pic>
          <p:sp>
            <p:nvSpPr>
              <p:cNvPr id="258" name="Rectangle 257">
                <a:extLst>
                  <a:ext uri="{FF2B5EF4-FFF2-40B4-BE49-F238E27FC236}">
                    <a16:creationId xmlns:a16="http://schemas.microsoft.com/office/drawing/2014/main" id="{5C070CC5-0CDE-453E-8CBC-0AB65B7E4AF2}"/>
                  </a:ext>
                </a:extLst>
              </p:cNvPr>
              <p:cNvSpPr/>
              <p:nvPr/>
            </p:nvSpPr>
            <p:spPr>
              <a:xfrm>
                <a:off x="3430754" y="2545738"/>
                <a:ext cx="868689" cy="521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71" b="1" dirty="0">
                    <a:solidFill>
                      <a:schemeClr val="tx1"/>
                    </a:solidFill>
                  </a:rPr>
                  <a:t>CO</a:t>
                </a:r>
                <a:r>
                  <a:rPr lang="en-GB" sz="571" b="1" baseline="-25000" dirty="0">
                    <a:solidFill>
                      <a:schemeClr val="tx1"/>
                    </a:solidFill>
                  </a:rPr>
                  <a:t>2</a:t>
                </a:r>
                <a:r>
                  <a:rPr lang="en-GB" sz="571" b="1" dirty="0">
                    <a:solidFill>
                      <a:schemeClr val="tx1"/>
                    </a:solidFill>
                  </a:rPr>
                  <a:t> taken in during photosynthesis.</a:t>
                </a:r>
              </a:p>
            </p:txBody>
          </p:sp>
          <p:sp>
            <p:nvSpPr>
              <p:cNvPr id="259" name="Rectangle 258">
                <a:extLst>
                  <a:ext uri="{FF2B5EF4-FFF2-40B4-BE49-F238E27FC236}">
                    <a16:creationId xmlns:a16="http://schemas.microsoft.com/office/drawing/2014/main" id="{C1F21BBB-7B95-4398-9117-DE86199C6201}"/>
                  </a:ext>
                </a:extLst>
              </p:cNvPr>
              <p:cNvSpPr/>
              <p:nvPr/>
            </p:nvSpPr>
            <p:spPr>
              <a:xfrm>
                <a:off x="3653439" y="4909048"/>
                <a:ext cx="1721413" cy="317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71" b="1" dirty="0">
                    <a:solidFill>
                      <a:schemeClr val="tx1"/>
                    </a:solidFill>
                  </a:rPr>
                  <a:t>Dead organisms decayed by bacteria and fungi releasing carbon.</a:t>
                </a:r>
              </a:p>
            </p:txBody>
          </p:sp>
          <p:sp>
            <p:nvSpPr>
              <p:cNvPr id="260" name="Rectangle 259">
                <a:extLst>
                  <a:ext uri="{FF2B5EF4-FFF2-40B4-BE49-F238E27FC236}">
                    <a16:creationId xmlns:a16="http://schemas.microsoft.com/office/drawing/2014/main" id="{718DC127-5EAD-4E23-81A0-7FB330806F2E}"/>
                  </a:ext>
                </a:extLst>
              </p:cNvPr>
              <p:cNvSpPr/>
              <p:nvPr/>
            </p:nvSpPr>
            <p:spPr>
              <a:xfrm>
                <a:off x="5658454" y="3870116"/>
                <a:ext cx="685433" cy="5523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71" b="1" dirty="0">
                    <a:solidFill>
                      <a:schemeClr val="tx1"/>
                    </a:solidFill>
                  </a:rPr>
                  <a:t>Organisms respire releasing CO</a:t>
                </a:r>
                <a:r>
                  <a:rPr lang="en-GB" sz="571" b="1" baseline="-25000" dirty="0">
                    <a:solidFill>
                      <a:schemeClr val="tx1"/>
                    </a:solidFill>
                  </a:rPr>
                  <a:t>2.</a:t>
                </a:r>
              </a:p>
            </p:txBody>
          </p:sp>
        </p:grpSp>
        <p:pic>
          <p:nvPicPr>
            <p:cNvPr id="225" name="Picture 2" descr="Image result for cow white background">
              <a:extLst>
                <a:ext uri="{FF2B5EF4-FFF2-40B4-BE49-F238E27FC236}">
                  <a16:creationId xmlns:a16="http://schemas.microsoft.com/office/drawing/2014/main" id="{C86A1E03-DC32-4041-9937-7860FCBEC6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3104" y="4023493"/>
              <a:ext cx="362174" cy="4100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e 8"/>
          <p:cNvGraphicFramePr>
            <a:graphicFrameLocks noGrp="1"/>
          </p:cNvGraphicFramePr>
          <p:nvPr>
            <p:extLst/>
          </p:nvPr>
        </p:nvGraphicFramePr>
        <p:xfrm>
          <a:off x="5379652" y="2053681"/>
          <a:ext cx="5121907" cy="1090748"/>
        </p:xfrm>
        <a:graphic>
          <a:graphicData uri="http://schemas.openxmlformats.org/drawingml/2006/table">
            <a:tbl>
              <a:tblPr firstRow="1" bandRow="1">
                <a:tableStyleId>{5940675A-B579-460E-94D1-54222C63F5DA}</a:tableStyleId>
              </a:tblPr>
              <a:tblGrid>
                <a:gridCol w="731701">
                  <a:extLst>
                    <a:ext uri="{9D8B030D-6E8A-4147-A177-3AD203B41FA5}">
                      <a16:colId xmlns:a16="http://schemas.microsoft.com/office/drawing/2014/main" val="587840525"/>
                    </a:ext>
                  </a:extLst>
                </a:gridCol>
                <a:gridCol w="731701">
                  <a:extLst>
                    <a:ext uri="{9D8B030D-6E8A-4147-A177-3AD203B41FA5}">
                      <a16:colId xmlns:a16="http://schemas.microsoft.com/office/drawing/2014/main" val="1503422726"/>
                    </a:ext>
                  </a:extLst>
                </a:gridCol>
                <a:gridCol w="731701">
                  <a:extLst>
                    <a:ext uri="{9D8B030D-6E8A-4147-A177-3AD203B41FA5}">
                      <a16:colId xmlns:a16="http://schemas.microsoft.com/office/drawing/2014/main" val="1973659807"/>
                    </a:ext>
                  </a:extLst>
                </a:gridCol>
                <a:gridCol w="731701">
                  <a:extLst>
                    <a:ext uri="{9D8B030D-6E8A-4147-A177-3AD203B41FA5}">
                      <a16:colId xmlns:a16="http://schemas.microsoft.com/office/drawing/2014/main" val="3801893334"/>
                    </a:ext>
                  </a:extLst>
                </a:gridCol>
                <a:gridCol w="731701">
                  <a:extLst>
                    <a:ext uri="{9D8B030D-6E8A-4147-A177-3AD203B41FA5}">
                      <a16:colId xmlns:a16="http://schemas.microsoft.com/office/drawing/2014/main" val="2480460677"/>
                    </a:ext>
                  </a:extLst>
                </a:gridCol>
                <a:gridCol w="731701">
                  <a:extLst>
                    <a:ext uri="{9D8B030D-6E8A-4147-A177-3AD203B41FA5}">
                      <a16:colId xmlns:a16="http://schemas.microsoft.com/office/drawing/2014/main" val="1626230479"/>
                    </a:ext>
                  </a:extLst>
                </a:gridCol>
                <a:gridCol w="731701">
                  <a:extLst>
                    <a:ext uri="{9D8B030D-6E8A-4147-A177-3AD203B41FA5}">
                      <a16:colId xmlns:a16="http://schemas.microsoft.com/office/drawing/2014/main" val="364077296"/>
                    </a:ext>
                  </a:extLst>
                </a:gridCol>
              </a:tblGrid>
              <a:tr h="457200">
                <a:tc>
                  <a:txBody>
                    <a:bodyPr/>
                    <a:lstStyle/>
                    <a:p>
                      <a:r>
                        <a:rPr lang="en-GB" sz="900" dirty="0"/>
                        <a:t>Light intensity</a:t>
                      </a:r>
                    </a:p>
                  </a:txBody>
                  <a:tcPr marL="65314" marR="65314" marT="32657" marB="32657"/>
                </a:tc>
                <a:tc>
                  <a:txBody>
                    <a:bodyPr/>
                    <a:lstStyle/>
                    <a:p>
                      <a:r>
                        <a:rPr lang="en-GB" sz="900" dirty="0"/>
                        <a:t>Temperature</a:t>
                      </a:r>
                    </a:p>
                  </a:txBody>
                  <a:tcPr marL="65314" marR="65314" marT="32657" marB="32657"/>
                </a:tc>
                <a:tc>
                  <a:txBody>
                    <a:bodyPr/>
                    <a:lstStyle/>
                    <a:p>
                      <a:r>
                        <a:rPr lang="en-GB" sz="900" dirty="0"/>
                        <a:t>Moisture levels</a:t>
                      </a:r>
                    </a:p>
                  </a:txBody>
                  <a:tcPr marL="65314" marR="65314" marT="32657" marB="32657"/>
                </a:tc>
                <a:tc>
                  <a:txBody>
                    <a:bodyPr/>
                    <a:lstStyle/>
                    <a:p>
                      <a:r>
                        <a:rPr lang="en-GB" sz="900" dirty="0"/>
                        <a:t>Soil pH, mineral content</a:t>
                      </a:r>
                    </a:p>
                  </a:txBody>
                  <a:tcPr marL="65314" marR="65314" marT="32657" marB="32657"/>
                </a:tc>
                <a:tc>
                  <a:txBody>
                    <a:bodyPr/>
                    <a:lstStyle/>
                    <a:p>
                      <a:r>
                        <a:rPr lang="en-GB" sz="900" dirty="0"/>
                        <a:t>Wind</a:t>
                      </a:r>
                      <a:r>
                        <a:rPr lang="en-GB" sz="900" baseline="0" dirty="0"/>
                        <a:t> intensity and direction</a:t>
                      </a:r>
                      <a:endParaRPr lang="en-GB" sz="900" dirty="0"/>
                    </a:p>
                  </a:txBody>
                  <a:tcPr marL="65314" marR="65314" marT="32657" marB="32657"/>
                </a:tc>
                <a:tc>
                  <a:txBody>
                    <a:bodyPr/>
                    <a:lstStyle/>
                    <a:p>
                      <a:r>
                        <a:rPr lang="en-GB" sz="900" dirty="0"/>
                        <a:t>CO</a:t>
                      </a:r>
                      <a:r>
                        <a:rPr lang="en-GB" sz="900" baseline="-25000" dirty="0"/>
                        <a:t>2</a:t>
                      </a:r>
                      <a:r>
                        <a:rPr lang="en-GB" sz="900" dirty="0"/>
                        <a:t> levels for a plant</a:t>
                      </a:r>
                    </a:p>
                  </a:txBody>
                  <a:tcPr marL="65314" marR="65314" marT="32657" marB="32657"/>
                </a:tc>
                <a:tc>
                  <a:txBody>
                    <a:bodyPr/>
                    <a:lstStyle/>
                    <a:p>
                      <a:r>
                        <a:rPr lang="en-GB" sz="900" dirty="0"/>
                        <a:t>O</a:t>
                      </a:r>
                      <a:r>
                        <a:rPr lang="en-GB" sz="900" baseline="-25000" dirty="0"/>
                        <a:t>2</a:t>
                      </a:r>
                      <a:r>
                        <a:rPr lang="en-GB" sz="900" dirty="0"/>
                        <a:t> levels for aquatic organisms</a:t>
                      </a:r>
                    </a:p>
                  </a:txBody>
                  <a:tcPr marL="65314" marR="65314" marT="32657" marB="32657"/>
                </a:tc>
                <a:extLst>
                  <a:ext uri="{0D108BD9-81ED-4DB2-BD59-A6C34878D82A}">
                    <a16:rowId xmlns:a16="http://schemas.microsoft.com/office/drawing/2014/main" val="3418518157"/>
                  </a:ext>
                </a:extLst>
              </a:tr>
              <a:tr h="457200">
                <a:tc>
                  <a:txBody>
                    <a:bodyPr/>
                    <a:lstStyle/>
                    <a:p>
                      <a:r>
                        <a:rPr lang="en-GB" sz="900" dirty="0"/>
                        <a:t>Availability of food</a:t>
                      </a:r>
                    </a:p>
                  </a:txBody>
                  <a:tcPr marL="65314" marR="65314" marT="32657" marB="32657"/>
                </a:tc>
                <a:tc>
                  <a:txBody>
                    <a:bodyPr/>
                    <a:lstStyle/>
                    <a:p>
                      <a:r>
                        <a:rPr lang="en-GB" sz="900" dirty="0"/>
                        <a:t>New predators</a:t>
                      </a:r>
                      <a:r>
                        <a:rPr lang="en-GB" sz="900" baseline="0" dirty="0"/>
                        <a:t> arriving</a:t>
                      </a:r>
                      <a:endParaRPr lang="en-GB" sz="900" dirty="0"/>
                    </a:p>
                  </a:txBody>
                  <a:tcPr marL="65314" marR="65314" marT="32657" marB="32657"/>
                </a:tc>
                <a:tc>
                  <a:txBody>
                    <a:bodyPr/>
                    <a:lstStyle/>
                    <a:p>
                      <a:r>
                        <a:rPr lang="en-GB" sz="900" dirty="0"/>
                        <a:t>New pathogens</a:t>
                      </a:r>
                    </a:p>
                  </a:txBody>
                  <a:tcPr marL="65314" marR="65314" marT="32657" marB="32657"/>
                </a:tc>
                <a:tc gridSpan="4">
                  <a:txBody>
                    <a:bodyPr/>
                    <a:lstStyle/>
                    <a:p>
                      <a:r>
                        <a:rPr lang="en-GB" sz="900" dirty="0"/>
                        <a:t>One species outcompeting so numbers no longer sufficient to breed</a:t>
                      </a:r>
                    </a:p>
                  </a:txBody>
                  <a:tcPr marL="65314" marR="65314" marT="32657" marB="32657"/>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extLst>
                  <a:ext uri="{0D108BD9-81ED-4DB2-BD59-A6C34878D82A}">
                    <a16:rowId xmlns:a16="http://schemas.microsoft.com/office/drawing/2014/main" val="3070955897"/>
                  </a:ext>
                </a:extLst>
              </a:tr>
            </a:tbl>
          </a:graphicData>
        </a:graphic>
      </p:graphicFrame>
      <p:cxnSp>
        <p:nvCxnSpPr>
          <p:cNvPr id="15" name="Straight Arrow Connector 14"/>
          <p:cNvCxnSpPr/>
          <p:nvPr/>
        </p:nvCxnSpPr>
        <p:spPr>
          <a:xfrm flipV="1">
            <a:off x="5226236" y="2314647"/>
            <a:ext cx="153416" cy="103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26235" y="2624030"/>
            <a:ext cx="136944" cy="1160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1" name="Picture 6" descr="Image result for global warming">
            <a:extLst>
              <a:ext uri="{FF2B5EF4-FFF2-40B4-BE49-F238E27FC236}">
                <a16:creationId xmlns:a16="http://schemas.microsoft.com/office/drawing/2014/main" id="{520E7678-2B64-408A-B3A9-89D8F0152C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4922" y="4832627"/>
            <a:ext cx="1612027" cy="1176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 name="Table 81"/>
          <p:cNvGraphicFramePr>
            <a:graphicFrameLocks noGrp="1"/>
          </p:cNvGraphicFramePr>
          <p:nvPr>
            <p:extLst/>
          </p:nvPr>
        </p:nvGraphicFramePr>
        <p:xfrm>
          <a:off x="1692268" y="6020524"/>
          <a:ext cx="3029291" cy="751114"/>
        </p:xfrm>
        <a:graphic>
          <a:graphicData uri="http://schemas.openxmlformats.org/drawingml/2006/table">
            <a:tbl>
              <a:tblPr firstRow="1" bandRow="1">
                <a:tableStyleId>{5940675A-B579-460E-94D1-54222C63F5DA}</a:tableStyleId>
              </a:tblPr>
              <a:tblGrid>
                <a:gridCol w="270826">
                  <a:extLst>
                    <a:ext uri="{9D8B030D-6E8A-4147-A177-3AD203B41FA5}">
                      <a16:colId xmlns:a16="http://schemas.microsoft.com/office/drawing/2014/main" val="20000"/>
                    </a:ext>
                  </a:extLst>
                </a:gridCol>
                <a:gridCol w="873303">
                  <a:extLst>
                    <a:ext uri="{9D8B030D-6E8A-4147-A177-3AD203B41FA5}">
                      <a16:colId xmlns:a16="http://schemas.microsoft.com/office/drawing/2014/main" val="20001"/>
                    </a:ext>
                  </a:extLst>
                </a:gridCol>
                <a:gridCol w="1885162">
                  <a:extLst>
                    <a:ext uri="{9D8B030D-6E8A-4147-A177-3AD203B41FA5}">
                      <a16:colId xmlns:a16="http://schemas.microsoft.com/office/drawing/2014/main" val="20002"/>
                    </a:ext>
                  </a:extLst>
                </a:gridCol>
              </a:tblGrid>
              <a:tr h="738085">
                <a:tc>
                  <a:txBody>
                    <a:bodyPr/>
                    <a:lstStyle/>
                    <a:p>
                      <a:pPr algn="ctr"/>
                      <a:r>
                        <a:rPr lang="en-GB" sz="900" b="1" baseline="0" dirty="0"/>
                        <a:t>Global warming</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Levels of CO</a:t>
                      </a:r>
                      <a:r>
                        <a:rPr lang="en-GB" sz="900" b="1" i="1" baseline="-25000" dirty="0">
                          <a:solidFill>
                            <a:schemeClr val="accent2">
                              <a:lumMod val="75000"/>
                            </a:schemeClr>
                          </a:solidFill>
                        </a:rPr>
                        <a:t>2</a:t>
                      </a:r>
                      <a:r>
                        <a:rPr lang="en-GB" sz="900" b="1" i="1" dirty="0">
                          <a:solidFill>
                            <a:schemeClr val="accent2">
                              <a:lumMod val="75000"/>
                            </a:schemeClr>
                          </a:solidFill>
                        </a:rPr>
                        <a:t> and methane</a:t>
                      </a:r>
                      <a:r>
                        <a:rPr lang="en-GB" sz="900" b="1" i="1" baseline="0" dirty="0">
                          <a:solidFill>
                            <a:schemeClr val="accent2">
                              <a:lumMod val="75000"/>
                            </a:schemeClr>
                          </a:solidFill>
                        </a:rPr>
                        <a:t> in the atmosphere are increasing.</a:t>
                      </a:r>
                      <a:endParaRPr lang="en-GB" sz="900" b="1" i="1" dirty="0">
                        <a:solidFill>
                          <a:schemeClr val="accent2">
                            <a:lumMod val="75000"/>
                          </a:schemeClr>
                        </a:solidFill>
                      </a:endParaRPr>
                    </a:p>
                  </a:txBody>
                  <a:tcPr marL="65314" marR="65314" marT="32657" marB="32657" anchor="ctr"/>
                </a:tc>
                <a:tc>
                  <a:txBody>
                    <a:bodyPr/>
                    <a:lstStyle/>
                    <a:p>
                      <a:pPr algn="l"/>
                      <a:r>
                        <a:rPr lang="en-GB" sz="900" dirty="0"/>
                        <a:t>Decreased land availability from sea level rise,</a:t>
                      </a:r>
                      <a:r>
                        <a:rPr lang="en-GB" sz="900" baseline="0" dirty="0"/>
                        <a:t> temperature rise damages delicate habitats, extreme weather events harm populations of plants and animals.</a:t>
                      </a:r>
                      <a:endParaRPr lang="en-GB" sz="900" dirty="0"/>
                    </a:p>
                  </a:txBody>
                  <a:tcPr marL="65314" marR="65314" marT="32657" marB="32657" anchor="ctr"/>
                </a:tc>
                <a:extLst>
                  <a:ext uri="{0D108BD9-81ED-4DB2-BD59-A6C34878D82A}">
                    <a16:rowId xmlns:a16="http://schemas.microsoft.com/office/drawing/2014/main" val="10000"/>
                  </a:ext>
                </a:extLst>
              </a:tr>
            </a:tbl>
          </a:graphicData>
        </a:graphic>
      </p:graphicFrame>
      <p:sp>
        <p:nvSpPr>
          <p:cNvPr id="83" name="Rectangle 82"/>
          <p:cNvSpPr/>
          <p:nvPr/>
        </p:nvSpPr>
        <p:spPr>
          <a:xfrm>
            <a:off x="9005442" y="5730162"/>
            <a:ext cx="1496115" cy="1028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There is a global consensus about global warming and climate change based on systematic reviews of thousands of peer reviewed publications.</a:t>
            </a:r>
          </a:p>
        </p:txBody>
      </p:sp>
      <p:cxnSp>
        <p:nvCxnSpPr>
          <p:cNvPr id="20" name="Straight Arrow Connector 19"/>
          <p:cNvCxnSpPr/>
          <p:nvPr/>
        </p:nvCxnSpPr>
        <p:spPr>
          <a:xfrm flipV="1">
            <a:off x="4721560" y="6640286"/>
            <a:ext cx="4283882" cy="353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61691A3-6043-45F9-A99F-0F61C0A0562E}"/>
              </a:ext>
            </a:extLst>
          </p:cNvPr>
          <p:cNvSpPr/>
          <p:nvPr/>
        </p:nvSpPr>
        <p:spPr>
          <a:xfrm>
            <a:off x="8934684" y="5036527"/>
            <a:ext cx="1637630" cy="633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Decomposers break down dead plants and animal matter by secreting enzymes. Small soluble food molecules than diffuse into the microorganism.</a:t>
            </a:r>
          </a:p>
        </p:txBody>
      </p:sp>
    </p:spTree>
    <p:extLst>
      <p:ext uri="{BB962C8B-B14F-4D97-AF65-F5344CB8AC3E}">
        <p14:creationId xmlns:p14="http://schemas.microsoft.com/office/powerpoint/2010/main" val="117666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179391" y="351022"/>
            <a:ext cx="1077508" cy="650161"/>
          </a:xfrm>
          <a:prstGeom prst="rect">
            <a:avLst/>
          </a:prstGeom>
          <a:ln>
            <a:solidFill>
              <a:schemeClr val="tx1"/>
            </a:solidFill>
          </a:ln>
        </p:spPr>
      </p:pic>
      <p:graphicFrame>
        <p:nvGraphicFramePr>
          <p:cNvPr id="32" name="Table 31"/>
          <p:cNvGraphicFramePr>
            <a:graphicFrameLocks noGrp="1"/>
          </p:cNvGraphicFramePr>
          <p:nvPr>
            <p:extLst/>
          </p:nvPr>
        </p:nvGraphicFramePr>
        <p:xfrm>
          <a:off x="4584136" y="515805"/>
          <a:ext cx="2056501" cy="2449284"/>
        </p:xfrm>
        <a:graphic>
          <a:graphicData uri="http://schemas.openxmlformats.org/drawingml/2006/table">
            <a:tbl>
              <a:tblPr firstRow="1" bandRow="1">
                <a:tableStyleId>{5940675A-B579-460E-94D1-54222C63F5DA}</a:tableStyleId>
              </a:tblPr>
              <a:tblGrid>
                <a:gridCol w="2056501">
                  <a:extLst>
                    <a:ext uri="{9D8B030D-6E8A-4147-A177-3AD203B41FA5}">
                      <a16:colId xmlns:a16="http://schemas.microsoft.com/office/drawing/2014/main" val="20000"/>
                    </a:ext>
                  </a:extLst>
                </a:gridCol>
              </a:tblGrid>
              <a:tr h="591464">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1" i="0" baseline="0" dirty="0">
                          <a:solidFill>
                            <a:schemeClr val="tx1"/>
                          </a:solidFill>
                        </a:rPr>
                        <a:t>Scientists and concerned citizens - </a:t>
                      </a:r>
                      <a:r>
                        <a:rPr lang="en-GB" sz="900" b="0" i="0" dirty="0">
                          <a:solidFill>
                            <a:schemeClr val="tx1"/>
                          </a:solidFill>
                        </a:rPr>
                        <a:t>Put in place programmes</a:t>
                      </a:r>
                      <a:r>
                        <a:rPr lang="en-GB" sz="900" b="0" i="0" baseline="0" dirty="0">
                          <a:solidFill>
                            <a:schemeClr val="tx1"/>
                          </a:solidFill>
                        </a:rPr>
                        <a:t> to reduce the negative impacts of humans on ecosystems and biodiversity</a:t>
                      </a:r>
                      <a:endParaRPr lang="en-GB" sz="900" b="0" i="0" dirty="0">
                        <a:solidFill>
                          <a:schemeClr val="tx1"/>
                        </a:solidFill>
                      </a:endParaRPr>
                    </a:p>
                  </a:txBody>
                  <a:tcPr marL="65314" marR="65314" marT="32657" marB="32657" anchor="ctr">
                    <a:solidFill>
                      <a:schemeClr val="bg2"/>
                    </a:solidFill>
                  </a:tcPr>
                </a:tc>
                <a:extLst>
                  <a:ext uri="{0D108BD9-81ED-4DB2-BD59-A6C34878D82A}">
                    <a16:rowId xmlns:a16="http://schemas.microsoft.com/office/drawing/2014/main" val="10000"/>
                  </a:ext>
                </a:extLst>
              </a:tr>
              <a:tr h="328591">
                <a:tc>
                  <a:txBody>
                    <a:bodyPr/>
                    <a:lstStyle/>
                    <a:p>
                      <a:pPr marL="0" indent="0" algn="ctr">
                        <a:buFont typeface="Arial" charset="0"/>
                        <a:buNone/>
                      </a:pPr>
                      <a:r>
                        <a:rPr lang="en-GB" sz="900" dirty="0"/>
                        <a:t>Breeding programmes for endangered species.</a:t>
                      </a:r>
                    </a:p>
                  </a:txBody>
                  <a:tcPr marL="65314" marR="65314" marT="32657" marB="32657" anchor="ctr">
                    <a:noFill/>
                  </a:tcPr>
                </a:tc>
                <a:extLst>
                  <a:ext uri="{0D108BD9-81ED-4DB2-BD59-A6C34878D82A}">
                    <a16:rowId xmlns:a16="http://schemas.microsoft.com/office/drawing/2014/main" val="10002"/>
                  </a:ext>
                </a:extLst>
              </a:tr>
              <a:tr h="328591">
                <a:tc>
                  <a:txBody>
                    <a:bodyPr/>
                    <a:lstStyle/>
                    <a:p>
                      <a:pPr marL="0" indent="0" algn="ctr">
                        <a:buFont typeface="Arial" charset="0"/>
                        <a:buNone/>
                      </a:pPr>
                      <a:r>
                        <a:rPr lang="en-GB" sz="900" dirty="0"/>
                        <a:t>Protection</a:t>
                      </a:r>
                      <a:r>
                        <a:rPr lang="en-GB" sz="900" baseline="0" dirty="0"/>
                        <a:t> and regeneration of rare habitats.</a:t>
                      </a:r>
                      <a:endParaRPr lang="en-GB" sz="900" dirty="0"/>
                    </a:p>
                  </a:txBody>
                  <a:tcPr marL="65314" marR="65314" marT="32657" marB="32657" anchor="ctr">
                    <a:noFill/>
                  </a:tcPr>
                </a:tc>
                <a:extLst>
                  <a:ext uri="{0D108BD9-81ED-4DB2-BD59-A6C34878D82A}">
                    <a16:rowId xmlns:a16="http://schemas.microsoft.com/office/drawing/2014/main" val="10003"/>
                  </a:ext>
                </a:extLst>
              </a:tr>
              <a:tr h="460027">
                <a:tc>
                  <a:txBody>
                    <a:bodyPr/>
                    <a:lstStyle/>
                    <a:p>
                      <a:pPr marL="0" indent="0" algn="ctr">
                        <a:buFont typeface="Arial" charset="0"/>
                        <a:buNone/>
                      </a:pPr>
                      <a:r>
                        <a:rPr lang="en-GB" sz="900" dirty="0"/>
                        <a:t>Reintroduction of field margins and hedgerows in agricultural</a:t>
                      </a:r>
                      <a:r>
                        <a:rPr lang="en-GB" sz="900" baseline="0" dirty="0"/>
                        <a:t> areas where farmers grow only one type of crop.</a:t>
                      </a:r>
                      <a:endParaRPr lang="en-GB" sz="900" dirty="0"/>
                    </a:p>
                  </a:txBody>
                  <a:tcPr marL="65314" marR="65314" marT="32657" marB="32657" anchor="ctr">
                    <a:noFill/>
                  </a:tcPr>
                </a:tc>
                <a:extLst>
                  <a:ext uri="{0D108BD9-81ED-4DB2-BD59-A6C34878D82A}">
                    <a16:rowId xmlns:a16="http://schemas.microsoft.com/office/drawing/2014/main" val="10004"/>
                  </a:ext>
                </a:extLst>
              </a:tr>
              <a:tr h="328591">
                <a:tc>
                  <a:txBody>
                    <a:bodyPr/>
                    <a:lstStyle/>
                    <a:p>
                      <a:pPr marL="0" indent="0" algn="ctr">
                        <a:buFont typeface="Arial" charset="0"/>
                        <a:buNone/>
                      </a:pPr>
                      <a:r>
                        <a:rPr lang="en-GB" sz="900" dirty="0"/>
                        <a:t>Reduction</a:t>
                      </a:r>
                      <a:r>
                        <a:rPr lang="en-GB" sz="900" baseline="0" dirty="0"/>
                        <a:t> of deforestation and </a:t>
                      </a:r>
                      <a:r>
                        <a:rPr lang="en-GB" sz="900" dirty="0">
                          <a:solidFill>
                            <a:schemeClr val="tx1"/>
                          </a:solidFill>
                        </a:rPr>
                        <a:t>CO</a:t>
                      </a:r>
                      <a:r>
                        <a:rPr lang="en-GB" sz="900" baseline="-25000" dirty="0">
                          <a:solidFill>
                            <a:schemeClr val="tx1"/>
                          </a:solidFill>
                        </a:rPr>
                        <a:t>2 </a:t>
                      </a:r>
                      <a:r>
                        <a:rPr lang="en-GB" sz="900" baseline="0" dirty="0"/>
                        <a:t>emissions by some governments.</a:t>
                      </a:r>
                      <a:endParaRPr lang="en-GB" sz="900" dirty="0"/>
                    </a:p>
                  </a:txBody>
                  <a:tcPr marL="65314" marR="65314" marT="32657" marB="32657" anchor="ctr">
                    <a:noFill/>
                  </a:tcPr>
                </a:tc>
                <a:extLst>
                  <a:ext uri="{0D108BD9-81ED-4DB2-BD59-A6C34878D82A}">
                    <a16:rowId xmlns:a16="http://schemas.microsoft.com/office/drawing/2014/main" val="10005"/>
                  </a:ext>
                </a:extLst>
              </a:tr>
              <a:tr h="328591">
                <a:tc>
                  <a:txBody>
                    <a:bodyPr/>
                    <a:lstStyle/>
                    <a:p>
                      <a:pPr marL="0" indent="0" algn="ctr">
                        <a:buFont typeface="Arial" charset="0"/>
                        <a:buNone/>
                      </a:pPr>
                      <a:r>
                        <a:rPr lang="en-GB" sz="900" dirty="0"/>
                        <a:t>Recycling resources rather</a:t>
                      </a:r>
                      <a:r>
                        <a:rPr lang="en-GB" sz="900" baseline="0" dirty="0"/>
                        <a:t> than dumping waste in landfill.</a:t>
                      </a:r>
                      <a:endParaRPr lang="en-GB" sz="900" dirty="0"/>
                    </a:p>
                  </a:txBody>
                  <a:tcPr marL="65314" marR="65314" marT="32657" marB="32657" anchor="ctr">
                    <a:noFill/>
                  </a:tcPr>
                </a:tc>
                <a:extLst>
                  <a:ext uri="{0D108BD9-81ED-4DB2-BD59-A6C34878D82A}">
                    <a16:rowId xmlns:a16="http://schemas.microsoft.com/office/drawing/2014/main" val="10006"/>
                  </a:ext>
                </a:extLst>
              </a:tr>
            </a:tbl>
          </a:graphicData>
        </a:graphic>
      </p:graphicFrame>
      <p:sp>
        <p:nvSpPr>
          <p:cNvPr id="33" name="Rectangle 32"/>
          <p:cNvSpPr/>
          <p:nvPr/>
        </p:nvSpPr>
        <p:spPr>
          <a:xfrm>
            <a:off x="4583961" y="95874"/>
            <a:ext cx="2056676" cy="4199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Human activity can have a positive impact on biodiversity</a:t>
            </a:r>
          </a:p>
        </p:txBody>
      </p:sp>
      <p:sp>
        <p:nvSpPr>
          <p:cNvPr id="36" name="Rectangle 35"/>
          <p:cNvSpPr/>
          <p:nvPr/>
        </p:nvSpPr>
        <p:spPr>
          <a:xfrm>
            <a:off x="6791309" y="98515"/>
            <a:ext cx="3757454" cy="268215"/>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tx1"/>
                </a:solidFill>
                <a:ea typeface="Verdana" panose="020B0604030504040204" pitchFamily="34" charset="0"/>
                <a:cs typeface="Verdana" panose="020B0604030504040204" pitchFamily="34" charset="0"/>
              </a:rPr>
              <a:t>Trophic levels and biomass </a:t>
            </a:r>
            <a:r>
              <a:rPr lang="en-GB" sz="857" b="1" dirty="0">
                <a:solidFill>
                  <a:schemeClr val="tx1"/>
                </a:solidFill>
                <a:ea typeface="Verdana" panose="020B0604030504040204" pitchFamily="34" charset="0"/>
                <a:cs typeface="Verdana" panose="020B0604030504040204" pitchFamily="34" charset="0"/>
              </a:rPr>
              <a:t>(biology only)</a:t>
            </a:r>
            <a:endParaRPr lang="en-GB" sz="857" dirty="0">
              <a:solidFill>
                <a:schemeClr val="tx1"/>
              </a:solidFill>
              <a:ea typeface="Verdana" panose="020B0604030504040204" pitchFamily="34" charset="0"/>
              <a:cs typeface="Verdana" panose="020B0604030504040204" pitchFamily="34" charset="0"/>
            </a:endParaRPr>
          </a:p>
        </p:txBody>
      </p:sp>
      <p:graphicFrame>
        <p:nvGraphicFramePr>
          <p:cNvPr id="39" name="Table 38"/>
          <p:cNvGraphicFramePr>
            <a:graphicFrameLocks noGrp="1"/>
          </p:cNvGraphicFramePr>
          <p:nvPr>
            <p:extLst/>
          </p:nvPr>
        </p:nvGraphicFramePr>
        <p:xfrm>
          <a:off x="8321074" y="1291318"/>
          <a:ext cx="2045388" cy="1835330"/>
        </p:xfrm>
        <a:graphic>
          <a:graphicData uri="http://schemas.openxmlformats.org/drawingml/2006/table">
            <a:tbl>
              <a:tblPr firstRow="1" bandRow="1">
                <a:tableStyleId>{5940675A-B579-460E-94D1-54222C63F5DA}</a:tableStyleId>
              </a:tblPr>
              <a:tblGrid>
                <a:gridCol w="610673">
                  <a:extLst>
                    <a:ext uri="{9D8B030D-6E8A-4147-A177-3AD203B41FA5}">
                      <a16:colId xmlns:a16="http://schemas.microsoft.com/office/drawing/2014/main" val="20000"/>
                    </a:ext>
                  </a:extLst>
                </a:gridCol>
                <a:gridCol w="713679">
                  <a:extLst>
                    <a:ext uri="{9D8B030D-6E8A-4147-A177-3AD203B41FA5}">
                      <a16:colId xmlns:a16="http://schemas.microsoft.com/office/drawing/2014/main" val="20001"/>
                    </a:ext>
                  </a:extLst>
                </a:gridCol>
                <a:gridCol w="721036">
                  <a:extLst>
                    <a:ext uri="{9D8B030D-6E8A-4147-A177-3AD203B41FA5}">
                      <a16:colId xmlns:a16="http://schemas.microsoft.com/office/drawing/2014/main" val="20002"/>
                    </a:ext>
                  </a:extLst>
                </a:gridCol>
              </a:tblGrid>
              <a:tr h="457200">
                <a:tc gridSpan="3">
                  <a:txBody>
                    <a:bodyPr/>
                    <a:lstStyle/>
                    <a:p>
                      <a:pPr algn="ctr"/>
                      <a:r>
                        <a:rPr lang="en-GB" sz="900" b="1" i="0" dirty="0">
                          <a:solidFill>
                            <a:schemeClr val="tx1"/>
                          </a:solidFill>
                        </a:rPr>
                        <a:t>Trophic</a:t>
                      </a:r>
                      <a:r>
                        <a:rPr lang="en-GB" sz="900" b="1" i="0" baseline="0" dirty="0">
                          <a:solidFill>
                            <a:schemeClr val="tx1"/>
                          </a:solidFill>
                        </a:rPr>
                        <a:t> levels are numbered sequentially according to how far the organisms is along the food chain.</a:t>
                      </a:r>
                      <a:endParaRPr lang="en-GB" sz="900" b="1" i="0" dirty="0">
                        <a:solidFill>
                          <a:schemeClr val="tx1"/>
                        </a:solidFill>
                      </a:endParaRPr>
                    </a:p>
                  </a:txBody>
                  <a:tcPr marL="65314" marR="65314" marT="32657" marB="32657" anchor="ctr">
                    <a:solidFill>
                      <a:schemeClr val="bg1">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26571">
                <a:tc>
                  <a:txBody>
                    <a:bodyPr/>
                    <a:lstStyle/>
                    <a:p>
                      <a:pPr marL="0" indent="0" algn="ctr">
                        <a:buFont typeface="Arial" charset="0"/>
                        <a:buNone/>
                      </a:pPr>
                      <a:r>
                        <a:rPr lang="en-GB" sz="900" dirty="0"/>
                        <a:t>Level</a:t>
                      </a:r>
                      <a:r>
                        <a:rPr lang="en-GB" sz="900" baseline="0" dirty="0"/>
                        <a:t> 1</a:t>
                      </a:r>
                      <a:endParaRPr lang="en-GB" sz="900" dirty="0"/>
                    </a:p>
                  </a:txBody>
                  <a:tcPr marL="65314" marR="65314" marT="32657" marB="32657" anchor="ctr">
                    <a:noFill/>
                  </a:tcPr>
                </a:tc>
                <a:tc>
                  <a:txBody>
                    <a:bodyPr/>
                    <a:lstStyle/>
                    <a:p>
                      <a:pPr marL="0" indent="0" algn="ctr">
                        <a:buFont typeface="Arial" charset="0"/>
                        <a:buNone/>
                      </a:pPr>
                      <a:r>
                        <a:rPr lang="en-GB" sz="900" dirty="0"/>
                        <a:t>Producers</a:t>
                      </a:r>
                    </a:p>
                  </a:txBody>
                  <a:tcPr marL="65314" marR="65314" marT="32657" marB="32657" anchor="ctr">
                    <a:noFill/>
                  </a:tcPr>
                </a:tc>
                <a:tc>
                  <a:txBody>
                    <a:bodyPr/>
                    <a:lstStyle/>
                    <a:p>
                      <a:pPr marL="0" indent="0" algn="ctr">
                        <a:buFont typeface="Arial" charset="0"/>
                        <a:buNone/>
                      </a:pPr>
                      <a:r>
                        <a:rPr lang="en-GB" sz="900" dirty="0"/>
                        <a:t>Plants and algae.</a:t>
                      </a:r>
                    </a:p>
                  </a:txBody>
                  <a:tcPr marL="65314" marR="65314" marT="32657" marB="32657" anchor="ctr">
                    <a:noFill/>
                  </a:tcPr>
                </a:tc>
                <a:extLst>
                  <a:ext uri="{0D108BD9-81ED-4DB2-BD59-A6C34878D82A}">
                    <a16:rowId xmlns:a16="http://schemas.microsoft.com/office/drawing/2014/main" val="10002"/>
                  </a:ext>
                </a:extLst>
              </a:tr>
              <a:tr h="326571">
                <a:tc>
                  <a:txBody>
                    <a:bodyPr/>
                    <a:lstStyle/>
                    <a:p>
                      <a:pPr marL="0" indent="0" algn="ctr">
                        <a:buFont typeface="Arial" charset="0"/>
                        <a:buNone/>
                      </a:pPr>
                      <a:r>
                        <a:rPr lang="en-GB" sz="900" dirty="0"/>
                        <a:t>Level 2</a:t>
                      </a:r>
                    </a:p>
                  </a:txBody>
                  <a:tcPr marL="65314" marR="65314" marT="32657" marB="32657" anchor="ctr">
                    <a:noFill/>
                  </a:tcPr>
                </a:tc>
                <a:tc>
                  <a:txBody>
                    <a:bodyPr/>
                    <a:lstStyle/>
                    <a:p>
                      <a:pPr marL="0" indent="0" algn="ctr">
                        <a:buFont typeface="Arial" charset="0"/>
                        <a:buNone/>
                      </a:pPr>
                      <a:r>
                        <a:rPr lang="en-GB" sz="900" dirty="0"/>
                        <a:t>Herbivores</a:t>
                      </a:r>
                    </a:p>
                  </a:txBody>
                  <a:tcPr marL="65314" marR="65314" marT="32657" marB="32657" anchor="ctr">
                    <a:noFill/>
                  </a:tcPr>
                </a:tc>
                <a:tc>
                  <a:txBody>
                    <a:bodyPr/>
                    <a:lstStyle/>
                    <a:p>
                      <a:pPr marL="0" indent="0" algn="ctr">
                        <a:buFont typeface="Arial" charset="0"/>
                        <a:buNone/>
                      </a:pPr>
                      <a:r>
                        <a:rPr lang="en-GB" sz="900" dirty="0"/>
                        <a:t>Primary consumers.</a:t>
                      </a:r>
                    </a:p>
                  </a:txBody>
                  <a:tcPr marL="65314" marR="65314" marT="32657" marB="32657" anchor="ctr">
                    <a:noFill/>
                  </a:tcPr>
                </a:tc>
                <a:extLst>
                  <a:ext uri="{0D108BD9-81ED-4DB2-BD59-A6C34878D82A}">
                    <a16:rowId xmlns:a16="http://schemas.microsoft.com/office/drawing/2014/main" val="10003"/>
                  </a:ext>
                </a:extLst>
              </a:tr>
              <a:tr h="326571">
                <a:tc>
                  <a:txBody>
                    <a:bodyPr/>
                    <a:lstStyle/>
                    <a:p>
                      <a:pPr marL="0" indent="0" algn="ctr">
                        <a:buFont typeface="Arial" charset="0"/>
                        <a:buNone/>
                      </a:pPr>
                      <a:r>
                        <a:rPr lang="en-GB" sz="900" dirty="0"/>
                        <a:t>Level</a:t>
                      </a:r>
                      <a:r>
                        <a:rPr lang="en-GB" sz="900" baseline="0" dirty="0"/>
                        <a:t> 3</a:t>
                      </a:r>
                      <a:endParaRPr lang="en-GB" sz="900" dirty="0"/>
                    </a:p>
                  </a:txBody>
                  <a:tcPr marL="65314" marR="65314" marT="32657" marB="32657" anchor="ctr">
                    <a:noFill/>
                  </a:tcPr>
                </a:tc>
                <a:tc>
                  <a:txBody>
                    <a:bodyPr/>
                    <a:lstStyle/>
                    <a:p>
                      <a:pPr marL="0" indent="0" algn="ctr">
                        <a:buFont typeface="Arial" charset="0"/>
                        <a:buNone/>
                      </a:pPr>
                      <a:r>
                        <a:rPr lang="en-GB" sz="900" dirty="0"/>
                        <a:t>Carnivores</a:t>
                      </a:r>
                    </a:p>
                  </a:txBody>
                  <a:tcPr marL="65314" marR="65314" marT="32657" marB="32657" anchor="ctr">
                    <a:noFill/>
                  </a:tcPr>
                </a:tc>
                <a:tc>
                  <a:txBody>
                    <a:bodyPr/>
                    <a:lstStyle/>
                    <a:p>
                      <a:pPr marL="0" indent="0" algn="ctr">
                        <a:buFont typeface="Arial" charset="0"/>
                        <a:buNone/>
                      </a:pPr>
                      <a:r>
                        <a:rPr lang="en-GB" sz="900" dirty="0"/>
                        <a:t>Secondary consumers.</a:t>
                      </a:r>
                    </a:p>
                  </a:txBody>
                  <a:tcPr marL="65314" marR="65314" marT="32657" marB="32657" anchor="ctr">
                    <a:noFill/>
                  </a:tcPr>
                </a:tc>
                <a:extLst>
                  <a:ext uri="{0D108BD9-81ED-4DB2-BD59-A6C34878D82A}">
                    <a16:rowId xmlns:a16="http://schemas.microsoft.com/office/drawing/2014/main" val="10004"/>
                  </a:ext>
                </a:extLst>
              </a:tr>
              <a:tr h="326571">
                <a:tc>
                  <a:txBody>
                    <a:bodyPr/>
                    <a:lstStyle/>
                    <a:p>
                      <a:pPr marL="0" indent="0" algn="ctr">
                        <a:buFont typeface="Arial" charset="0"/>
                        <a:buNone/>
                      </a:pPr>
                      <a:r>
                        <a:rPr lang="en-GB" sz="900" dirty="0"/>
                        <a:t>Level 4</a:t>
                      </a:r>
                    </a:p>
                  </a:txBody>
                  <a:tcPr marL="65314" marR="65314" marT="32657" marB="32657" anchor="ctr">
                    <a:noFill/>
                  </a:tcPr>
                </a:tc>
                <a:tc>
                  <a:txBody>
                    <a:bodyPr/>
                    <a:lstStyle/>
                    <a:p>
                      <a:pPr marL="0" indent="0" algn="ctr">
                        <a:buFont typeface="Arial" charset="0"/>
                        <a:buNone/>
                      </a:pPr>
                      <a:r>
                        <a:rPr lang="en-GB" sz="900" dirty="0"/>
                        <a:t>Carnivores</a:t>
                      </a:r>
                    </a:p>
                  </a:txBody>
                  <a:tcPr marL="65314" marR="65314" marT="32657" marB="32657" anchor="ctr">
                    <a:noFill/>
                  </a:tcPr>
                </a:tc>
                <a:tc>
                  <a:txBody>
                    <a:bodyPr/>
                    <a:lstStyle/>
                    <a:p>
                      <a:pPr marL="0" indent="0" algn="ctr">
                        <a:buFont typeface="Arial" charset="0"/>
                        <a:buNone/>
                      </a:pPr>
                      <a:r>
                        <a:rPr lang="en-GB" sz="900" dirty="0"/>
                        <a:t>Tertiary</a:t>
                      </a:r>
                      <a:r>
                        <a:rPr lang="en-GB" sz="900" baseline="0" dirty="0"/>
                        <a:t> consumers.</a:t>
                      </a:r>
                      <a:endParaRPr lang="en-GB" sz="900" dirty="0"/>
                    </a:p>
                  </a:txBody>
                  <a:tcPr marL="65314" marR="65314" marT="32657" marB="32657" anchor="ctr">
                    <a:noFill/>
                  </a:tcPr>
                </a:tc>
                <a:extLst>
                  <a:ext uri="{0D108BD9-81ED-4DB2-BD59-A6C34878D82A}">
                    <a16:rowId xmlns:a16="http://schemas.microsoft.com/office/drawing/2014/main" val="10005"/>
                  </a:ext>
                </a:extLst>
              </a:tr>
            </a:tbl>
          </a:graphicData>
        </a:graphic>
      </p:graphicFrame>
      <p:sp>
        <p:nvSpPr>
          <p:cNvPr id="40" name="Rectangle 39"/>
          <p:cNvSpPr/>
          <p:nvPr/>
        </p:nvSpPr>
        <p:spPr>
          <a:xfrm>
            <a:off x="8555887" y="3111273"/>
            <a:ext cx="1575761" cy="357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Apex predators are carnivores with no predators.</a:t>
            </a:r>
          </a:p>
        </p:txBody>
      </p:sp>
      <p:graphicFrame>
        <p:nvGraphicFramePr>
          <p:cNvPr id="44" name="Table 43"/>
          <p:cNvGraphicFramePr>
            <a:graphicFrameLocks noGrp="1"/>
          </p:cNvGraphicFramePr>
          <p:nvPr>
            <p:extLst/>
          </p:nvPr>
        </p:nvGraphicFramePr>
        <p:xfrm>
          <a:off x="6713225" y="1038412"/>
          <a:ext cx="1575761" cy="2664822"/>
        </p:xfrm>
        <a:graphic>
          <a:graphicData uri="http://schemas.openxmlformats.org/drawingml/2006/table">
            <a:tbl>
              <a:tblPr firstRow="1" bandRow="1">
                <a:tableStyleId>{5940675A-B579-460E-94D1-54222C63F5DA}</a:tableStyleId>
              </a:tblPr>
              <a:tblGrid>
                <a:gridCol w="848095">
                  <a:extLst>
                    <a:ext uri="{9D8B030D-6E8A-4147-A177-3AD203B41FA5}">
                      <a16:colId xmlns:a16="http://schemas.microsoft.com/office/drawing/2014/main" val="20000"/>
                    </a:ext>
                  </a:extLst>
                </a:gridCol>
                <a:gridCol w="727666">
                  <a:extLst>
                    <a:ext uri="{9D8B030D-6E8A-4147-A177-3AD203B41FA5}">
                      <a16:colId xmlns:a16="http://schemas.microsoft.com/office/drawing/2014/main" val="20001"/>
                    </a:ext>
                  </a:extLst>
                </a:gridCol>
              </a:tblGrid>
              <a:tr h="326571">
                <a:tc gridSpan="2">
                  <a:txBody>
                    <a:bodyPr/>
                    <a:lstStyle/>
                    <a:p>
                      <a:pPr algn="ctr"/>
                      <a:r>
                        <a:rPr lang="en-GB" sz="900" b="1" i="0" dirty="0">
                          <a:solidFill>
                            <a:schemeClr val="tx1"/>
                          </a:solidFill>
                        </a:rPr>
                        <a:t>Biomass is lost between</a:t>
                      </a:r>
                      <a:r>
                        <a:rPr lang="en-GB" sz="900" b="1" i="0" baseline="0" dirty="0">
                          <a:solidFill>
                            <a:schemeClr val="tx1"/>
                          </a:solidFill>
                        </a:rPr>
                        <a:t> the different trophic levels</a:t>
                      </a:r>
                      <a:endParaRPr lang="en-GB" sz="900" b="1" i="0" dirty="0">
                        <a:solidFill>
                          <a:schemeClr val="tx1"/>
                        </a:solidFill>
                      </a:endParaRPr>
                    </a:p>
                  </a:txBody>
                  <a:tcPr marL="65314" marR="65314" marT="32657" marB="32657" anchor="ctr">
                    <a:solidFill>
                      <a:schemeClr val="bg1">
                        <a:lumMod val="85000"/>
                      </a:schemeClr>
                    </a:solidFill>
                  </a:tcPr>
                </a:tc>
                <a:tc hMerge="1">
                  <a:txBody>
                    <a:bodyPr/>
                    <a:lstStyle/>
                    <a:p>
                      <a:endParaRPr lang="en-GB"/>
                    </a:p>
                  </a:txBody>
                  <a:tcPr/>
                </a:tc>
                <a:extLst>
                  <a:ext uri="{0D108BD9-81ED-4DB2-BD59-A6C34878D82A}">
                    <a16:rowId xmlns:a16="http://schemas.microsoft.com/office/drawing/2014/main" val="10001"/>
                  </a:ext>
                </a:extLst>
              </a:tr>
              <a:tr h="854349">
                <a:tc>
                  <a:txBody>
                    <a:bodyPr/>
                    <a:lstStyle/>
                    <a:p>
                      <a:pPr marL="0" indent="0" algn="ctr">
                        <a:buFont typeface="Arial" charset="0"/>
                        <a:buNone/>
                      </a:pPr>
                      <a:r>
                        <a:rPr lang="en-GB" sz="900" i="0" dirty="0">
                          <a:solidFill>
                            <a:schemeClr val="tx1"/>
                          </a:solidFill>
                        </a:rPr>
                        <a:t>Producers transfer</a:t>
                      </a:r>
                      <a:r>
                        <a:rPr lang="en-GB" sz="900" i="0" baseline="0" dirty="0">
                          <a:solidFill>
                            <a:schemeClr val="tx1"/>
                          </a:solidFill>
                        </a:rPr>
                        <a:t> about 1% of the incident energy from light for photosynthesis.</a:t>
                      </a:r>
                      <a:endParaRPr lang="en-GB" sz="900" i="0" dirty="0">
                        <a:solidFill>
                          <a:schemeClr val="tx1"/>
                        </a:solidFill>
                      </a:endParaRPr>
                    </a:p>
                  </a:txBody>
                  <a:tcPr marL="65314" marR="65314" marT="32657" marB="32657" anchor="ctr">
                    <a:noFill/>
                  </a:tcPr>
                </a:tc>
                <a:tc rowSpan="2">
                  <a:txBody>
                    <a:bodyPr/>
                    <a:lstStyle/>
                    <a:p>
                      <a:pPr marL="0" indent="0" algn="ctr">
                        <a:buFont typeface="Arial" charset="0"/>
                        <a:buNone/>
                      </a:pPr>
                      <a:r>
                        <a:rPr lang="en-GB" sz="900" i="0" dirty="0">
                          <a:solidFill>
                            <a:schemeClr val="tx1"/>
                          </a:solidFill>
                        </a:rPr>
                        <a:t>Large</a:t>
                      </a:r>
                      <a:r>
                        <a:rPr lang="en-GB" sz="900" i="0" baseline="0" dirty="0">
                          <a:solidFill>
                            <a:schemeClr val="tx1"/>
                          </a:solidFill>
                        </a:rPr>
                        <a:t> amounts of glucose is used in respiration, some material egested as faeces or lost as waste e.g. CO</a:t>
                      </a:r>
                      <a:r>
                        <a:rPr lang="en-GB" sz="900" i="0" baseline="-25000" dirty="0">
                          <a:solidFill>
                            <a:schemeClr val="tx1"/>
                          </a:solidFill>
                        </a:rPr>
                        <a:t>2</a:t>
                      </a:r>
                      <a:r>
                        <a:rPr lang="en-GB" sz="900" i="0" baseline="0" dirty="0">
                          <a:solidFill>
                            <a:schemeClr val="tx1"/>
                          </a:solidFill>
                        </a:rPr>
                        <a:t>, water and urea in urine.</a:t>
                      </a:r>
                      <a:endParaRPr lang="en-GB" sz="900" i="0" dirty="0">
                        <a:solidFill>
                          <a:schemeClr val="tx1"/>
                        </a:solidFill>
                      </a:endParaRPr>
                    </a:p>
                  </a:txBody>
                  <a:tcPr marL="65314" marR="65314" marT="32657" marB="32657" anchor="ctr">
                    <a:noFill/>
                  </a:tcPr>
                </a:tc>
                <a:extLst>
                  <a:ext uri="{0D108BD9-81ED-4DB2-BD59-A6C34878D82A}">
                    <a16:rowId xmlns:a16="http://schemas.microsoft.com/office/drawing/2014/main" val="10002"/>
                  </a:ext>
                </a:extLst>
              </a:tr>
              <a:tr h="1130167">
                <a:tc>
                  <a:txBody>
                    <a:bodyPr/>
                    <a:lstStyle/>
                    <a:p>
                      <a:pPr marL="0" indent="0" algn="ctr">
                        <a:buFont typeface="Arial" charset="0"/>
                        <a:buNone/>
                      </a:pPr>
                      <a:r>
                        <a:rPr lang="en-GB" sz="900" i="0" dirty="0">
                          <a:solidFill>
                            <a:schemeClr val="tx1"/>
                          </a:solidFill>
                        </a:rPr>
                        <a:t>Approximately</a:t>
                      </a:r>
                      <a:r>
                        <a:rPr lang="en-GB" sz="900" i="0" baseline="0" dirty="0">
                          <a:solidFill>
                            <a:schemeClr val="tx1"/>
                          </a:solidFill>
                        </a:rPr>
                        <a:t> 10% of the biomass from each trophic level is transferred to the level above.</a:t>
                      </a:r>
                      <a:endParaRPr lang="en-GB" sz="900" i="0" dirty="0">
                        <a:solidFill>
                          <a:schemeClr val="tx1"/>
                        </a:solidFill>
                      </a:endParaRPr>
                    </a:p>
                  </a:txBody>
                  <a:tcPr marL="65314" marR="65314" marT="32657" marB="32657" anchor="ctr">
                    <a:noFill/>
                  </a:tcPr>
                </a:tc>
                <a:tc vMerge="1">
                  <a:txBody>
                    <a:bodyPr/>
                    <a:lstStyle/>
                    <a:p>
                      <a:pPr marL="0" indent="0" algn="ctr">
                        <a:buFont typeface="Arial" charset="0"/>
                        <a:buNone/>
                      </a:pPr>
                      <a:endParaRPr lang="en-GB" sz="1200" dirty="0"/>
                    </a:p>
                  </a:txBody>
                  <a:tcPr anchor="ctr">
                    <a:noFill/>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nvPr>
        </p:nvGraphicFramePr>
        <p:xfrm>
          <a:off x="1627652" y="95874"/>
          <a:ext cx="2805637" cy="2080244"/>
        </p:xfrm>
        <a:graphic>
          <a:graphicData uri="http://schemas.openxmlformats.org/drawingml/2006/table">
            <a:tbl>
              <a:tblPr firstRow="1" bandRow="1">
                <a:tableStyleId>{5940675A-B579-460E-94D1-54222C63F5DA}</a:tableStyleId>
              </a:tblPr>
              <a:tblGrid>
                <a:gridCol w="331681">
                  <a:extLst>
                    <a:ext uri="{9D8B030D-6E8A-4147-A177-3AD203B41FA5}">
                      <a16:colId xmlns:a16="http://schemas.microsoft.com/office/drawing/2014/main" val="20001"/>
                    </a:ext>
                  </a:extLst>
                </a:gridCol>
                <a:gridCol w="2473956">
                  <a:extLst>
                    <a:ext uri="{9D8B030D-6E8A-4147-A177-3AD203B41FA5}">
                      <a16:colId xmlns:a16="http://schemas.microsoft.com/office/drawing/2014/main" val="20002"/>
                    </a:ext>
                  </a:extLst>
                </a:gridCol>
              </a:tblGrid>
              <a:tr h="254122">
                <a:tc gridSpan="2">
                  <a:txBody>
                    <a:bodyPr/>
                    <a:lstStyle/>
                    <a:p>
                      <a:pPr algn="ctr"/>
                      <a:r>
                        <a:rPr lang="en-GB" sz="900" b="1" i="0" dirty="0">
                          <a:solidFill>
                            <a:schemeClr val="tx1"/>
                          </a:solidFill>
                        </a:rPr>
                        <a:t>Food production (Biology</a:t>
                      </a:r>
                      <a:r>
                        <a:rPr lang="en-GB" sz="900" b="1" i="0" baseline="0" dirty="0">
                          <a:solidFill>
                            <a:schemeClr val="tx1"/>
                          </a:solidFill>
                        </a:rPr>
                        <a:t> only)</a:t>
                      </a:r>
                      <a:endParaRPr lang="en-GB" sz="900" b="1" i="0" dirty="0">
                        <a:solidFill>
                          <a:schemeClr val="tx1"/>
                        </a:solidFill>
                      </a:endParaRPr>
                    </a:p>
                  </a:txBody>
                  <a:tcPr marL="65314" marR="65314" marT="32657" marB="32657" anchor="ctr">
                    <a:solidFill>
                      <a:schemeClr val="bg2"/>
                    </a:solidFill>
                  </a:tcPr>
                </a:tc>
                <a:tc hMerge="1">
                  <a:txBody>
                    <a:bodyPr/>
                    <a:lstStyle/>
                    <a:p>
                      <a:endParaRPr lang="en-GB"/>
                    </a:p>
                  </a:txBody>
                  <a:tcPr/>
                </a:tc>
                <a:extLst>
                  <a:ext uri="{0D108BD9-81ED-4DB2-BD59-A6C34878D82A}">
                    <a16:rowId xmlns:a16="http://schemas.microsoft.com/office/drawing/2014/main" val="4186498899"/>
                  </a:ext>
                </a:extLst>
              </a:tr>
              <a:tr h="254122">
                <a:tc gridSpan="2">
                  <a:txBody>
                    <a:bodyPr/>
                    <a:lstStyle/>
                    <a:p>
                      <a:pPr algn="ctr"/>
                      <a:r>
                        <a:rPr lang="en-GB" sz="900" b="1" i="0" dirty="0">
                          <a:solidFill>
                            <a:schemeClr val="tx1"/>
                          </a:solidFill>
                        </a:rPr>
                        <a:t>Factors affecting food security</a:t>
                      </a:r>
                    </a:p>
                  </a:txBody>
                  <a:tcPr marL="65314" marR="65314" marT="32657" marB="32657" anchor="ctr">
                    <a:solidFill>
                      <a:schemeClr val="bg2"/>
                    </a:solidFill>
                  </a:tcPr>
                </a:tc>
                <a:tc hMerge="1">
                  <a:txBody>
                    <a:bodyPr/>
                    <a:lstStyle/>
                    <a:p>
                      <a:pPr algn="l"/>
                      <a:endParaRPr lang="en-GB" sz="1200" dirty="0"/>
                    </a:p>
                  </a:txBody>
                  <a:tcPr anchor="ctr"/>
                </a:tc>
                <a:extLst>
                  <a:ext uri="{0D108BD9-81ED-4DB2-BD59-A6C34878D82A}">
                    <a16:rowId xmlns:a16="http://schemas.microsoft.com/office/drawing/2014/main" val="2962350622"/>
                  </a:ext>
                </a:extLst>
              </a:tr>
              <a:tr h="254122">
                <a:tc rowSpan="6">
                  <a:txBody>
                    <a:bodyPr/>
                    <a:lstStyle/>
                    <a:p>
                      <a:pPr algn="ctr"/>
                      <a:r>
                        <a:rPr lang="en-GB" sz="900" b="1" i="0" dirty="0">
                          <a:solidFill>
                            <a:schemeClr val="tx1"/>
                          </a:solidFill>
                        </a:rPr>
                        <a:t>Enough</a:t>
                      </a:r>
                      <a:r>
                        <a:rPr lang="en-GB" sz="900" b="1" i="0" baseline="0" dirty="0">
                          <a:solidFill>
                            <a:schemeClr val="tx1"/>
                          </a:solidFill>
                        </a:rPr>
                        <a:t> food is needed to feed a changing population</a:t>
                      </a:r>
                      <a:endParaRPr lang="en-GB" sz="900" b="1" i="0" dirty="0">
                        <a:solidFill>
                          <a:schemeClr val="tx1"/>
                        </a:solidFill>
                      </a:endParaRPr>
                    </a:p>
                  </a:txBody>
                  <a:tcPr marL="65314" marR="65314" marT="32657" marB="32657" vert="vert270" anchor="ctr">
                    <a:solidFill>
                      <a:schemeClr val="bg2"/>
                    </a:solidFill>
                  </a:tcPr>
                </a:tc>
                <a:tc>
                  <a:txBody>
                    <a:bodyPr/>
                    <a:lstStyle/>
                    <a:p>
                      <a:pPr algn="l"/>
                      <a:r>
                        <a:rPr lang="en-GB" sz="900" dirty="0"/>
                        <a:t>Increasing</a:t>
                      </a:r>
                      <a:r>
                        <a:rPr lang="en-GB" sz="900" baseline="0" dirty="0"/>
                        <a:t> birth rate.</a:t>
                      </a:r>
                      <a:endParaRPr lang="en-GB" sz="900" dirty="0"/>
                    </a:p>
                  </a:txBody>
                  <a:tcPr marL="65314" marR="65314" marT="32657" marB="32657" anchor="ctr"/>
                </a:tc>
                <a:extLst>
                  <a:ext uri="{0D108BD9-81ED-4DB2-BD59-A6C34878D82A}">
                    <a16:rowId xmlns:a16="http://schemas.microsoft.com/office/drawing/2014/main" val="10000"/>
                  </a:ext>
                </a:extLst>
              </a:tr>
              <a:tr h="254122">
                <a:tc vMerge="1">
                  <a:txBody>
                    <a:bodyPr/>
                    <a:lstStyle/>
                    <a:p>
                      <a:endParaRPr lang="en-GB"/>
                    </a:p>
                  </a:txBody>
                  <a:tcPr/>
                </a:tc>
                <a:tc>
                  <a:txBody>
                    <a:bodyPr/>
                    <a:lstStyle/>
                    <a:p>
                      <a:pPr algn="l"/>
                      <a:r>
                        <a:rPr lang="en-GB" sz="900" dirty="0"/>
                        <a:t>Changing diets</a:t>
                      </a:r>
                      <a:r>
                        <a:rPr lang="en-GB" sz="900" baseline="0" dirty="0"/>
                        <a:t> in developing countries.</a:t>
                      </a:r>
                      <a:endParaRPr lang="en-GB" sz="900" dirty="0"/>
                    </a:p>
                  </a:txBody>
                  <a:tcPr marL="65314" marR="65314" marT="32657" marB="32657" anchor="ctr"/>
                </a:tc>
                <a:extLst>
                  <a:ext uri="{0D108BD9-81ED-4DB2-BD59-A6C34878D82A}">
                    <a16:rowId xmlns:a16="http://schemas.microsoft.com/office/drawing/2014/main" val="10001"/>
                  </a:ext>
                </a:extLst>
              </a:tr>
              <a:tr h="254122">
                <a:tc vMerge="1">
                  <a:txBody>
                    <a:bodyPr/>
                    <a:lstStyle/>
                    <a:p>
                      <a:endParaRPr lang="en-GB"/>
                    </a:p>
                  </a:txBody>
                  <a:tcPr/>
                </a:tc>
                <a:tc>
                  <a:txBody>
                    <a:bodyPr/>
                    <a:lstStyle/>
                    <a:p>
                      <a:pPr algn="l"/>
                      <a:r>
                        <a:rPr lang="en-GB" sz="900" dirty="0"/>
                        <a:t>New pests</a:t>
                      </a:r>
                      <a:r>
                        <a:rPr lang="en-GB" sz="900" baseline="0" dirty="0"/>
                        <a:t> and pathogens affecting farming.</a:t>
                      </a:r>
                      <a:endParaRPr lang="en-GB" sz="900" dirty="0"/>
                    </a:p>
                  </a:txBody>
                  <a:tcPr marL="65314" marR="65314" marT="32657" marB="32657" anchor="ctr"/>
                </a:tc>
                <a:extLst>
                  <a:ext uri="{0D108BD9-81ED-4DB2-BD59-A6C34878D82A}">
                    <a16:rowId xmlns:a16="http://schemas.microsoft.com/office/drawing/2014/main" val="10002"/>
                  </a:ext>
                </a:extLst>
              </a:tr>
              <a:tr h="254122">
                <a:tc vMerge="1">
                  <a:txBody>
                    <a:bodyPr/>
                    <a:lstStyle/>
                    <a:p>
                      <a:endParaRPr lang="en-GB"/>
                    </a:p>
                  </a:txBody>
                  <a:tcPr/>
                </a:tc>
                <a:tc>
                  <a:txBody>
                    <a:bodyPr/>
                    <a:lstStyle/>
                    <a:p>
                      <a:pPr algn="l"/>
                      <a:r>
                        <a:rPr lang="en-GB" sz="900" dirty="0"/>
                        <a:t>Environmental changes</a:t>
                      </a:r>
                      <a:r>
                        <a:rPr lang="en-GB" sz="900" baseline="0" dirty="0"/>
                        <a:t> e.g. famine when rains fail.</a:t>
                      </a:r>
                      <a:endParaRPr lang="en-GB" sz="900" dirty="0"/>
                    </a:p>
                  </a:txBody>
                  <a:tcPr marL="65314" marR="65314" marT="32657" marB="32657" anchor="ctr"/>
                </a:tc>
                <a:extLst>
                  <a:ext uri="{0D108BD9-81ED-4DB2-BD59-A6C34878D82A}">
                    <a16:rowId xmlns:a16="http://schemas.microsoft.com/office/drawing/2014/main" val="10003"/>
                  </a:ext>
                </a:extLst>
              </a:tr>
              <a:tr h="254122">
                <a:tc vMerge="1">
                  <a:txBody>
                    <a:bodyPr/>
                    <a:lstStyle/>
                    <a:p>
                      <a:endParaRPr lang="en-GB"/>
                    </a:p>
                  </a:txBody>
                  <a:tcPr/>
                </a:tc>
                <a:tc>
                  <a:txBody>
                    <a:bodyPr/>
                    <a:lstStyle/>
                    <a:p>
                      <a:pPr algn="l"/>
                      <a:r>
                        <a:rPr lang="en-GB" sz="900" dirty="0"/>
                        <a:t>Cost of</a:t>
                      </a:r>
                      <a:r>
                        <a:rPr lang="en-GB" sz="900" baseline="0" dirty="0"/>
                        <a:t> agriculture input.</a:t>
                      </a:r>
                      <a:endParaRPr lang="en-GB" sz="900" dirty="0"/>
                    </a:p>
                  </a:txBody>
                  <a:tcPr marL="65314" marR="65314" marT="32657" marB="32657" anchor="ctr"/>
                </a:tc>
                <a:extLst>
                  <a:ext uri="{0D108BD9-81ED-4DB2-BD59-A6C34878D82A}">
                    <a16:rowId xmlns:a16="http://schemas.microsoft.com/office/drawing/2014/main" val="10004"/>
                  </a:ext>
                </a:extLst>
              </a:tr>
              <a:tr h="215878">
                <a:tc vMerge="1">
                  <a:txBody>
                    <a:bodyPr/>
                    <a:lstStyle/>
                    <a:p>
                      <a:endParaRPr lang="en-GB"/>
                    </a:p>
                  </a:txBody>
                  <a:tcPr/>
                </a:tc>
                <a:tc>
                  <a:txBody>
                    <a:bodyPr/>
                    <a:lstStyle/>
                    <a:p>
                      <a:pPr algn="l"/>
                      <a:r>
                        <a:rPr lang="en-GB" sz="900" dirty="0"/>
                        <a:t>Conflicts (war)</a:t>
                      </a:r>
                      <a:r>
                        <a:rPr lang="en-GB" sz="900" baseline="0" dirty="0"/>
                        <a:t> affecting water of food availability</a:t>
                      </a:r>
                      <a:endParaRPr lang="en-GB" sz="900" dirty="0"/>
                    </a:p>
                  </a:txBody>
                  <a:tcPr marL="65314" marR="65314" marT="32657" marB="32657" anchor="ctr"/>
                </a:tc>
                <a:extLst>
                  <a:ext uri="{0D108BD9-81ED-4DB2-BD59-A6C34878D82A}">
                    <a16:rowId xmlns:a16="http://schemas.microsoft.com/office/drawing/2014/main" val="10005"/>
                  </a:ext>
                </a:extLst>
              </a:tr>
            </a:tbl>
          </a:graphicData>
        </a:graphic>
      </p:graphicFrame>
      <p:graphicFrame>
        <p:nvGraphicFramePr>
          <p:cNvPr id="47" name="Table 46"/>
          <p:cNvGraphicFramePr>
            <a:graphicFrameLocks noGrp="1"/>
          </p:cNvGraphicFramePr>
          <p:nvPr>
            <p:extLst/>
          </p:nvPr>
        </p:nvGraphicFramePr>
        <p:xfrm>
          <a:off x="1627652" y="2090608"/>
          <a:ext cx="2805638" cy="766843"/>
        </p:xfrm>
        <a:graphic>
          <a:graphicData uri="http://schemas.openxmlformats.org/drawingml/2006/table">
            <a:tbl>
              <a:tblPr firstRow="1" bandRow="1">
                <a:tableStyleId>{5940675A-B579-460E-94D1-54222C63F5DA}</a:tableStyleId>
              </a:tblPr>
              <a:tblGrid>
                <a:gridCol w="2805638">
                  <a:extLst>
                    <a:ext uri="{9D8B030D-6E8A-4147-A177-3AD203B41FA5}">
                      <a16:colId xmlns:a16="http://schemas.microsoft.com/office/drawing/2014/main" val="20000"/>
                    </a:ext>
                  </a:extLst>
                </a:gridCol>
              </a:tblGrid>
              <a:tr h="195943">
                <a:tc>
                  <a:txBody>
                    <a:bodyPr/>
                    <a:lstStyle/>
                    <a:p>
                      <a:pPr algn="ctr"/>
                      <a:r>
                        <a:rPr lang="en-GB" sz="900" b="1" i="0" baseline="0" dirty="0">
                          <a:solidFill>
                            <a:schemeClr val="tx1"/>
                          </a:solidFill>
                        </a:rPr>
                        <a:t>Farming techniques</a:t>
                      </a:r>
                      <a:endParaRPr lang="en-GB" sz="900" b="1" i="0" dirty="0">
                        <a:solidFill>
                          <a:schemeClr val="tx1"/>
                        </a:solidFill>
                      </a:endParaRPr>
                    </a:p>
                  </a:txBody>
                  <a:tcPr marL="65314" marR="65314" marT="32657" marB="32657" anchor="ctr">
                    <a:solidFill>
                      <a:schemeClr val="bg2"/>
                    </a:solidFill>
                  </a:tcPr>
                </a:tc>
                <a:extLst>
                  <a:ext uri="{0D108BD9-81ED-4DB2-BD59-A6C34878D82A}">
                    <a16:rowId xmlns:a16="http://schemas.microsoft.com/office/drawing/2014/main" val="10000"/>
                  </a:ext>
                </a:extLst>
              </a:tr>
              <a:tr h="224735">
                <a:tc>
                  <a:txBody>
                    <a:bodyPr/>
                    <a:lstStyle/>
                    <a:p>
                      <a:pPr algn="ctr"/>
                      <a:r>
                        <a:rPr lang="en-GB" sz="900" b="0" i="0" dirty="0">
                          <a:solidFill>
                            <a:schemeClr val="tx1"/>
                          </a:solidFill>
                        </a:rPr>
                        <a:t>Increasing</a:t>
                      </a:r>
                      <a:r>
                        <a:rPr lang="en-GB" sz="900" b="0" i="0" baseline="0" dirty="0">
                          <a:solidFill>
                            <a:schemeClr val="tx1"/>
                          </a:solidFill>
                        </a:rPr>
                        <a:t> efficiency of food production</a:t>
                      </a:r>
                      <a:endParaRPr lang="en-GB" sz="900" b="0" i="0" dirty="0">
                        <a:solidFill>
                          <a:schemeClr val="tx1"/>
                        </a:solidFill>
                      </a:endParaRPr>
                    </a:p>
                  </a:txBody>
                  <a:tcPr marL="65314" marR="65314" marT="32657" marB="32657" anchor="ctr">
                    <a:noFill/>
                  </a:tcPr>
                </a:tc>
                <a:extLst>
                  <a:ext uri="{0D108BD9-81ED-4DB2-BD59-A6C34878D82A}">
                    <a16:rowId xmlns:a16="http://schemas.microsoft.com/office/drawing/2014/main" val="10001"/>
                  </a:ext>
                </a:extLst>
              </a:tr>
              <a:tr h="326571">
                <a:tc>
                  <a:txBody>
                    <a:bodyPr/>
                    <a:lstStyle/>
                    <a:p>
                      <a:pPr marL="0" indent="0" algn="ctr">
                        <a:buFont typeface="Arial" charset="0"/>
                        <a:buNone/>
                      </a:pPr>
                      <a:r>
                        <a:rPr lang="en-GB" sz="900" dirty="0"/>
                        <a:t>Reduce</a:t>
                      </a:r>
                      <a:r>
                        <a:rPr lang="en-GB" sz="900" baseline="0" dirty="0"/>
                        <a:t> energy waste, limiting movement, control temperature, high protein diet to increase growth.</a:t>
                      </a:r>
                      <a:endParaRPr lang="en-GB" sz="900" dirty="0"/>
                    </a:p>
                  </a:txBody>
                  <a:tcPr marL="65314" marR="65314" marT="32657" marB="32657" anchor="ctr">
                    <a:noFill/>
                  </a:tcPr>
                </a:tc>
                <a:extLst>
                  <a:ext uri="{0D108BD9-81ED-4DB2-BD59-A6C34878D82A}">
                    <a16:rowId xmlns:a16="http://schemas.microsoft.com/office/drawing/2014/main" val="10002"/>
                  </a:ext>
                </a:extLst>
              </a:tr>
            </a:tbl>
          </a:graphicData>
        </a:graphic>
      </p:graphicFrame>
      <p:graphicFrame>
        <p:nvGraphicFramePr>
          <p:cNvPr id="48" name="Table 47"/>
          <p:cNvGraphicFramePr>
            <a:graphicFrameLocks noGrp="1"/>
          </p:cNvGraphicFramePr>
          <p:nvPr>
            <p:extLst/>
          </p:nvPr>
        </p:nvGraphicFramePr>
        <p:xfrm>
          <a:off x="1631509" y="2843438"/>
          <a:ext cx="1879134" cy="1159983"/>
        </p:xfrm>
        <a:graphic>
          <a:graphicData uri="http://schemas.openxmlformats.org/drawingml/2006/table">
            <a:tbl>
              <a:tblPr firstRow="1" bandRow="1">
                <a:tableStyleId>{5940675A-B579-460E-94D1-54222C63F5DA}</a:tableStyleId>
              </a:tblPr>
              <a:tblGrid>
                <a:gridCol w="482125">
                  <a:extLst>
                    <a:ext uri="{9D8B030D-6E8A-4147-A177-3AD203B41FA5}">
                      <a16:colId xmlns:a16="http://schemas.microsoft.com/office/drawing/2014/main" val="20001"/>
                    </a:ext>
                  </a:extLst>
                </a:gridCol>
                <a:gridCol w="1397009">
                  <a:extLst>
                    <a:ext uri="{9D8B030D-6E8A-4147-A177-3AD203B41FA5}">
                      <a16:colId xmlns:a16="http://schemas.microsoft.com/office/drawing/2014/main" val="20002"/>
                    </a:ext>
                  </a:extLst>
                </a:gridCol>
              </a:tblGrid>
              <a:tr h="271709">
                <a:tc gridSpan="2">
                  <a:txBody>
                    <a:bodyPr/>
                    <a:lstStyle/>
                    <a:p>
                      <a:pPr algn="ctr"/>
                      <a:r>
                        <a:rPr lang="en-GB" sz="900" b="0" i="0" dirty="0">
                          <a:solidFill>
                            <a:schemeClr val="tx1"/>
                          </a:solidFill>
                        </a:rPr>
                        <a:t>Sustainable</a:t>
                      </a:r>
                      <a:r>
                        <a:rPr lang="en-GB" sz="900" b="0" i="0" baseline="0" dirty="0">
                          <a:solidFill>
                            <a:schemeClr val="tx1"/>
                          </a:solidFill>
                        </a:rPr>
                        <a:t> fisheries</a:t>
                      </a:r>
                      <a:endParaRPr lang="en-GB" sz="900" b="0" i="0" dirty="0">
                        <a:solidFill>
                          <a:schemeClr val="tx1"/>
                        </a:solidFill>
                      </a:endParaRPr>
                    </a:p>
                  </a:txBody>
                  <a:tcPr marL="65314" marR="65314" marT="32657" marB="32657" anchor="ctr">
                    <a:solidFill>
                      <a:schemeClr val="bg2"/>
                    </a:solidFill>
                  </a:tcPr>
                </a:tc>
                <a:tc hMerge="1">
                  <a:txBody>
                    <a:bodyPr/>
                    <a:lstStyle/>
                    <a:p>
                      <a:pPr algn="l"/>
                      <a:endParaRPr lang="en-GB" sz="1200" dirty="0"/>
                    </a:p>
                  </a:txBody>
                  <a:tcPr anchor="ctr"/>
                </a:tc>
                <a:extLst>
                  <a:ext uri="{0D108BD9-81ED-4DB2-BD59-A6C34878D82A}">
                    <a16:rowId xmlns:a16="http://schemas.microsoft.com/office/drawing/2014/main" val="3094588117"/>
                  </a:ext>
                </a:extLst>
              </a:tr>
              <a:tr h="849086">
                <a:tc>
                  <a:txBody>
                    <a:bodyPr/>
                    <a:lstStyle/>
                    <a:p>
                      <a:pPr algn="ctr"/>
                      <a:r>
                        <a:rPr lang="en-GB" sz="900" b="0" i="0" dirty="0">
                          <a:solidFill>
                            <a:schemeClr val="tx1"/>
                          </a:solidFill>
                        </a:rPr>
                        <a:t>Fish stocks in oceans are declining</a:t>
                      </a:r>
                    </a:p>
                  </a:txBody>
                  <a:tcPr marL="65314" marR="65314" marT="32657" marB="32657" vert="vert270" anchor="ctr"/>
                </a:tc>
                <a:tc>
                  <a:txBody>
                    <a:bodyPr/>
                    <a:lstStyle/>
                    <a:p>
                      <a:pPr algn="l"/>
                      <a:r>
                        <a:rPr lang="en-GB" sz="900" dirty="0"/>
                        <a:t>Maintain/grow fish stocks</a:t>
                      </a:r>
                      <a:r>
                        <a:rPr lang="en-GB" sz="900" baseline="0" dirty="0"/>
                        <a:t> to a sustainable level where breeding continues or certain species may disappear. By controlling net size, fishing quotas.</a:t>
                      </a:r>
                      <a:endParaRPr lang="en-GB" sz="900" dirty="0"/>
                    </a:p>
                  </a:txBody>
                  <a:tcPr marL="65314" marR="65314" marT="32657" marB="32657" anchor="ct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nvPr>
        </p:nvGraphicFramePr>
        <p:xfrm>
          <a:off x="1631509" y="3964232"/>
          <a:ext cx="2043363" cy="1668212"/>
        </p:xfrm>
        <a:graphic>
          <a:graphicData uri="http://schemas.openxmlformats.org/drawingml/2006/table">
            <a:tbl>
              <a:tblPr firstRow="1" bandRow="1">
                <a:tableStyleId>{5940675A-B579-460E-94D1-54222C63F5DA}</a:tableStyleId>
              </a:tblPr>
              <a:tblGrid>
                <a:gridCol w="2043363">
                  <a:extLst>
                    <a:ext uri="{9D8B030D-6E8A-4147-A177-3AD203B41FA5}">
                      <a16:colId xmlns:a16="http://schemas.microsoft.com/office/drawing/2014/main" val="20000"/>
                    </a:ext>
                  </a:extLst>
                </a:gridCol>
              </a:tblGrid>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1" i="0" baseline="0" dirty="0">
                          <a:solidFill>
                            <a:schemeClr val="tx1"/>
                          </a:solidFill>
                        </a:rPr>
                        <a:t>Biotechnology - </a:t>
                      </a:r>
                      <a:r>
                        <a:rPr lang="en-GB" sz="900" b="0" i="0" baseline="0" dirty="0">
                          <a:solidFill>
                            <a:schemeClr val="tx1"/>
                          </a:solidFill>
                        </a:rPr>
                        <a:t>Meeting the demands of a growing population</a:t>
                      </a:r>
                      <a:endParaRPr lang="en-GB" sz="900" b="0" i="0" dirty="0">
                        <a:solidFill>
                          <a:schemeClr val="tx1"/>
                        </a:solidFill>
                      </a:endParaRPr>
                    </a:p>
                  </a:txBody>
                  <a:tcPr marL="65314" marR="65314" marT="32657" marB="32657" anchor="ctr">
                    <a:solidFill>
                      <a:schemeClr val="bg2"/>
                    </a:solidFill>
                  </a:tcPr>
                </a:tc>
                <a:extLst>
                  <a:ext uri="{0D108BD9-81ED-4DB2-BD59-A6C34878D82A}">
                    <a16:rowId xmlns:a16="http://schemas.microsoft.com/office/drawing/2014/main" val="10000"/>
                  </a:ext>
                </a:extLst>
              </a:tr>
              <a:tr h="457200">
                <a:tc>
                  <a:txBody>
                    <a:bodyPr/>
                    <a:lstStyle/>
                    <a:p>
                      <a:pPr marL="0" indent="0" algn="ctr">
                        <a:buFont typeface="Arial" charset="0"/>
                        <a:buNone/>
                      </a:pPr>
                      <a:r>
                        <a:rPr lang="en-GB" sz="900" dirty="0"/>
                        <a:t>Fungus </a:t>
                      </a:r>
                      <a:r>
                        <a:rPr lang="en-GB" sz="900" i="1" dirty="0"/>
                        <a:t>Fusarium</a:t>
                      </a:r>
                      <a:r>
                        <a:rPr lang="en-GB" sz="900" baseline="0" dirty="0"/>
                        <a:t> to produce mycoprotein. Requires glucose syrup, aerobic conditions. Biomass is harvested and purified.</a:t>
                      </a:r>
                      <a:endParaRPr lang="en-GB" sz="900" dirty="0"/>
                    </a:p>
                  </a:txBody>
                  <a:tcPr marL="65314" marR="65314" marT="32657" marB="32657" anchor="ctr">
                    <a:noFill/>
                  </a:tcPr>
                </a:tc>
                <a:extLst>
                  <a:ext uri="{0D108BD9-81ED-4DB2-BD59-A6C34878D82A}">
                    <a16:rowId xmlns:a16="http://schemas.microsoft.com/office/drawing/2014/main" val="10002"/>
                  </a:ext>
                </a:extLst>
              </a:tr>
              <a:tr h="357312">
                <a:tc>
                  <a:txBody>
                    <a:bodyPr/>
                    <a:lstStyle/>
                    <a:p>
                      <a:pPr marL="0" indent="0" algn="ctr">
                        <a:buFont typeface="Arial" charset="0"/>
                        <a:buNone/>
                      </a:pPr>
                      <a:r>
                        <a:rPr lang="en-GB" sz="900" dirty="0"/>
                        <a:t>GM</a:t>
                      </a:r>
                      <a:r>
                        <a:rPr lang="en-GB" sz="900" baseline="0" dirty="0"/>
                        <a:t> bacterium produces insulin to treat diabetes.</a:t>
                      </a:r>
                      <a:endParaRPr lang="en-GB" sz="900" dirty="0"/>
                    </a:p>
                  </a:txBody>
                  <a:tcPr marL="65314" marR="65314" marT="32657" marB="32657" anchor="ctr">
                    <a:noFill/>
                  </a:tcPr>
                </a:tc>
                <a:extLst>
                  <a:ext uri="{0D108BD9-81ED-4DB2-BD59-A6C34878D82A}">
                    <a16:rowId xmlns:a16="http://schemas.microsoft.com/office/drawing/2014/main" val="10003"/>
                  </a:ext>
                </a:extLst>
              </a:tr>
              <a:tr h="357312">
                <a:tc>
                  <a:txBody>
                    <a:bodyPr/>
                    <a:lstStyle/>
                    <a:p>
                      <a:pPr marL="0" indent="0" algn="ctr">
                        <a:buFont typeface="Arial" charset="0"/>
                        <a:buNone/>
                      </a:pPr>
                      <a:r>
                        <a:rPr lang="en-GB" sz="900" dirty="0"/>
                        <a:t>GM crops to provide more/nutritional</a:t>
                      </a:r>
                      <a:r>
                        <a:rPr lang="en-GB" sz="900" baseline="0" dirty="0"/>
                        <a:t> food (golden rice).</a:t>
                      </a:r>
                      <a:endParaRPr lang="en-GB" sz="900" dirty="0"/>
                    </a:p>
                  </a:txBody>
                  <a:tcPr marL="65314" marR="65314" marT="32657" marB="32657" anchor="ctr">
                    <a:noFill/>
                  </a:tcPr>
                </a:tc>
                <a:extLst>
                  <a:ext uri="{0D108BD9-81ED-4DB2-BD59-A6C34878D82A}">
                    <a16:rowId xmlns:a16="http://schemas.microsoft.com/office/drawing/2014/main" val="10004"/>
                  </a:ext>
                </a:extLst>
              </a:tr>
            </a:tbl>
          </a:graphicData>
        </a:graphic>
      </p:graphicFrame>
      <p:pic>
        <p:nvPicPr>
          <p:cNvPr id="1026" name="Picture 2" descr="Image result for pyramid of biomass">
            <a:extLst>
              <a:ext uri="{FF2B5EF4-FFF2-40B4-BE49-F238E27FC236}">
                <a16:creationId xmlns:a16="http://schemas.microsoft.com/office/drawing/2014/main" id="{40BAA44F-E640-49D6-9F2B-AF38ADB1D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75" y="351023"/>
            <a:ext cx="2048039" cy="883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golden rice">
            <a:extLst>
              <a:ext uri="{FF2B5EF4-FFF2-40B4-BE49-F238E27FC236}">
                <a16:creationId xmlns:a16="http://schemas.microsoft.com/office/drawing/2014/main" id="{02184B6D-FF36-445E-B30F-A8EA806DBA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3674871" y="4500887"/>
            <a:ext cx="761230" cy="5088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0" descr="Image result for farming">
            <a:extLst>
              <a:ext uri="{FF2B5EF4-FFF2-40B4-BE49-F238E27FC236}">
                <a16:creationId xmlns:a16="http://schemas.microsoft.com/office/drawing/2014/main" id="{66BB13EA-8F18-4E2F-B298-03148B1CE2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483" y="3073370"/>
            <a:ext cx="922646" cy="66093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348C643-633B-4E95-8587-E3F59F794756}"/>
              </a:ext>
            </a:extLst>
          </p:cNvPr>
          <p:cNvSpPr/>
          <p:nvPr/>
        </p:nvSpPr>
        <p:spPr>
          <a:xfrm>
            <a:off x="4584136" y="3386728"/>
            <a:ext cx="3803904" cy="268215"/>
          </a:xfrm>
          <a:prstGeom prst="rect">
            <a:avLst/>
          </a:prstGeom>
          <a:solidFill>
            <a:schemeClr val="bg1">
              <a:lumMod val="8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tx1"/>
                </a:solidFill>
                <a:ea typeface="Verdana" panose="020B0604030504040204" pitchFamily="34" charset="0"/>
                <a:cs typeface="Verdana" panose="020B0604030504040204" pitchFamily="34" charset="0"/>
              </a:rPr>
              <a:t>Waste, land use and deforestation</a:t>
            </a:r>
          </a:p>
        </p:txBody>
      </p:sp>
      <p:graphicFrame>
        <p:nvGraphicFramePr>
          <p:cNvPr id="27" name="Table 26">
            <a:extLst>
              <a:ext uri="{FF2B5EF4-FFF2-40B4-BE49-F238E27FC236}">
                <a16:creationId xmlns:a16="http://schemas.microsoft.com/office/drawing/2014/main" id="{8F551B81-B7DD-43E5-A815-D794D7B70042}"/>
              </a:ext>
            </a:extLst>
          </p:cNvPr>
          <p:cNvGraphicFramePr>
            <a:graphicFrameLocks noGrp="1"/>
          </p:cNvGraphicFramePr>
          <p:nvPr>
            <p:extLst/>
          </p:nvPr>
        </p:nvGraphicFramePr>
        <p:xfrm>
          <a:off x="4585601" y="3628552"/>
          <a:ext cx="2051958" cy="2020511"/>
        </p:xfrm>
        <a:graphic>
          <a:graphicData uri="http://schemas.openxmlformats.org/drawingml/2006/table">
            <a:tbl>
              <a:tblPr firstRow="1" bandRow="1">
                <a:tableStyleId>{5940675A-B579-460E-94D1-54222C63F5DA}</a:tableStyleId>
              </a:tblPr>
              <a:tblGrid>
                <a:gridCol w="2051958">
                  <a:extLst>
                    <a:ext uri="{9D8B030D-6E8A-4147-A177-3AD203B41FA5}">
                      <a16:colId xmlns:a16="http://schemas.microsoft.com/office/drawing/2014/main" val="20000"/>
                    </a:ext>
                  </a:extLst>
                </a:gridCol>
              </a:tblGrid>
              <a:tr h="587829">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1" i="0" baseline="0" dirty="0">
                          <a:solidFill>
                            <a:schemeClr val="tx1"/>
                          </a:solidFill>
                        </a:rPr>
                        <a:t>Land use - </a:t>
                      </a:r>
                      <a:r>
                        <a:rPr lang="en-GB" sz="900" b="1" i="0" dirty="0">
                          <a:solidFill>
                            <a:schemeClr val="tx1"/>
                          </a:solidFill>
                        </a:rPr>
                        <a:t>Humans</a:t>
                      </a:r>
                      <a:r>
                        <a:rPr lang="en-GB" sz="900" b="1" i="0" baseline="0" dirty="0">
                          <a:solidFill>
                            <a:schemeClr val="tx1"/>
                          </a:solidFill>
                        </a:rPr>
                        <a:t> reduce the amount of land  and habitats available for other plants, animals and microorganisms.</a:t>
                      </a:r>
                      <a:endParaRPr lang="en-GB" sz="900" b="1" i="0" dirty="0">
                        <a:solidFill>
                          <a:schemeClr val="tx1"/>
                        </a:solidFill>
                      </a:endParaRPr>
                    </a:p>
                    <a:p>
                      <a:pPr algn="ctr"/>
                      <a:endParaRPr lang="en-GB" sz="900" b="1" i="0" dirty="0">
                        <a:solidFill>
                          <a:schemeClr val="tx1"/>
                        </a:solidFill>
                      </a:endParaRPr>
                    </a:p>
                  </a:txBody>
                  <a:tcPr marL="65314" marR="65314" marT="32657" marB="32657" anchor="ctr">
                    <a:solidFill>
                      <a:schemeClr val="bg1">
                        <a:lumMod val="85000"/>
                      </a:schemeClr>
                    </a:solidFill>
                  </a:tcPr>
                </a:tc>
                <a:extLst>
                  <a:ext uri="{0D108BD9-81ED-4DB2-BD59-A6C34878D82A}">
                    <a16:rowId xmlns:a16="http://schemas.microsoft.com/office/drawing/2014/main" val="10000"/>
                  </a:ext>
                </a:extLst>
              </a:tr>
              <a:tr h="315694">
                <a:tc>
                  <a:txBody>
                    <a:bodyPr/>
                    <a:lstStyle/>
                    <a:p>
                      <a:pPr marL="0" indent="0" algn="ctr">
                        <a:buFont typeface="Arial" charset="0"/>
                        <a:buNone/>
                      </a:pPr>
                      <a:r>
                        <a:rPr lang="en-GB" sz="900" dirty="0"/>
                        <a:t>Building and quarrying.</a:t>
                      </a:r>
                    </a:p>
                  </a:txBody>
                  <a:tcPr marL="65314" marR="65314" marT="32657" marB="32657" anchor="ctr">
                    <a:noFill/>
                  </a:tcPr>
                </a:tc>
                <a:extLst>
                  <a:ext uri="{0D108BD9-81ED-4DB2-BD59-A6C34878D82A}">
                    <a16:rowId xmlns:a16="http://schemas.microsoft.com/office/drawing/2014/main" val="10002"/>
                  </a:ext>
                </a:extLst>
              </a:tr>
              <a:tr h="322060">
                <a:tc>
                  <a:txBody>
                    <a:bodyPr/>
                    <a:lstStyle/>
                    <a:p>
                      <a:pPr marL="0" indent="0" algn="ctr">
                        <a:buFont typeface="Arial" charset="0"/>
                        <a:buNone/>
                      </a:pPr>
                      <a:r>
                        <a:rPr lang="en-GB" sz="900" dirty="0"/>
                        <a:t>Farming</a:t>
                      </a:r>
                      <a:r>
                        <a:rPr lang="en-GB" sz="900" baseline="0" dirty="0"/>
                        <a:t> for animals and food crops.</a:t>
                      </a:r>
                      <a:endParaRPr lang="en-GB" sz="900" dirty="0"/>
                    </a:p>
                  </a:txBody>
                  <a:tcPr marL="65314" marR="65314" marT="32657" marB="32657" anchor="ctr">
                    <a:noFill/>
                  </a:tcPr>
                </a:tc>
                <a:extLst>
                  <a:ext uri="{0D108BD9-81ED-4DB2-BD59-A6C34878D82A}">
                    <a16:rowId xmlns:a16="http://schemas.microsoft.com/office/drawing/2014/main" val="10003"/>
                  </a:ext>
                </a:extLst>
              </a:tr>
              <a:tr h="292009">
                <a:tc>
                  <a:txBody>
                    <a:bodyPr/>
                    <a:lstStyle/>
                    <a:p>
                      <a:pPr marL="0" indent="0" algn="ctr">
                        <a:buFont typeface="Arial" charset="0"/>
                        <a:buNone/>
                      </a:pPr>
                      <a:r>
                        <a:rPr lang="en-GB" sz="900" dirty="0"/>
                        <a:t>Dumping waste.</a:t>
                      </a:r>
                    </a:p>
                  </a:txBody>
                  <a:tcPr marL="65314" marR="65314" marT="32657" marB="32657" anchor="ctr">
                    <a:noFill/>
                  </a:tcPr>
                </a:tc>
                <a:extLst>
                  <a:ext uri="{0D108BD9-81ED-4DB2-BD59-A6C34878D82A}">
                    <a16:rowId xmlns:a16="http://schemas.microsoft.com/office/drawing/2014/main" val="10004"/>
                  </a:ext>
                </a:extLst>
              </a:tr>
              <a:tr h="475808">
                <a:tc>
                  <a:txBody>
                    <a:bodyPr/>
                    <a:lstStyle/>
                    <a:p>
                      <a:pPr marL="0" indent="0" algn="ctr">
                        <a:buFont typeface="Arial" charset="0"/>
                        <a:buNone/>
                      </a:pPr>
                      <a:r>
                        <a:rPr lang="en-GB" sz="900" dirty="0"/>
                        <a:t>Destruction of peat bogs</a:t>
                      </a:r>
                      <a:r>
                        <a:rPr lang="en-GB" sz="900" baseline="0" dirty="0"/>
                        <a:t> to produce cheap compost for gardeners/farmers to increase food production.</a:t>
                      </a:r>
                      <a:endParaRPr lang="en-GB" sz="900" dirty="0"/>
                    </a:p>
                  </a:txBody>
                  <a:tcPr marL="65314" marR="65314" marT="32657" marB="32657" anchor="ctr">
                    <a:noFill/>
                  </a:tcPr>
                </a:tc>
                <a:extLst>
                  <a:ext uri="{0D108BD9-81ED-4DB2-BD59-A6C34878D82A}">
                    <a16:rowId xmlns:a16="http://schemas.microsoft.com/office/drawing/2014/main" val="10005"/>
                  </a:ext>
                </a:extLst>
              </a:tr>
            </a:tbl>
          </a:graphicData>
        </a:graphic>
      </p:graphicFrame>
      <p:graphicFrame>
        <p:nvGraphicFramePr>
          <p:cNvPr id="28" name="Table 27">
            <a:extLst>
              <a:ext uri="{FF2B5EF4-FFF2-40B4-BE49-F238E27FC236}">
                <a16:creationId xmlns:a16="http://schemas.microsoft.com/office/drawing/2014/main" id="{1D67A77F-7F51-4034-993A-22FD02550963}"/>
              </a:ext>
            </a:extLst>
          </p:cNvPr>
          <p:cNvGraphicFramePr>
            <a:graphicFrameLocks noGrp="1"/>
          </p:cNvGraphicFramePr>
          <p:nvPr>
            <p:extLst/>
          </p:nvPr>
        </p:nvGraphicFramePr>
        <p:xfrm>
          <a:off x="6639030" y="3628767"/>
          <a:ext cx="1749010" cy="1017863"/>
        </p:xfrm>
        <a:graphic>
          <a:graphicData uri="http://schemas.openxmlformats.org/drawingml/2006/table">
            <a:tbl>
              <a:tblPr firstRow="1" bandRow="1">
                <a:tableStyleId>{5940675A-B579-460E-94D1-54222C63F5DA}</a:tableStyleId>
              </a:tblPr>
              <a:tblGrid>
                <a:gridCol w="1749010">
                  <a:extLst>
                    <a:ext uri="{9D8B030D-6E8A-4147-A177-3AD203B41FA5}">
                      <a16:colId xmlns:a16="http://schemas.microsoft.com/office/drawing/2014/main" val="20000"/>
                    </a:ext>
                  </a:extLst>
                </a:gridCol>
              </a:tblGrid>
              <a:tr h="587829">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1" i="0" dirty="0">
                          <a:solidFill>
                            <a:schemeClr val="tx1"/>
                          </a:solidFill>
                        </a:rPr>
                        <a:t>Large scale deforestation </a:t>
                      </a:r>
                      <a:r>
                        <a:rPr lang="en-GB" sz="900" b="0" i="0" dirty="0">
                          <a:solidFill>
                            <a:schemeClr val="tx1"/>
                          </a:solidFill>
                        </a:rPr>
                        <a:t>- </a:t>
                      </a:r>
                      <a:r>
                        <a:rPr lang="en-GB" sz="900" b="1" i="0" dirty="0">
                          <a:solidFill>
                            <a:schemeClr val="tx1"/>
                          </a:solidFill>
                        </a:rPr>
                        <a:t>In</a:t>
                      </a:r>
                      <a:r>
                        <a:rPr lang="en-GB" sz="900" b="1" i="0" baseline="0" dirty="0">
                          <a:solidFill>
                            <a:schemeClr val="tx1"/>
                          </a:solidFill>
                        </a:rPr>
                        <a:t> tropical areas (e.g. rain forest) has occurred to:</a:t>
                      </a:r>
                      <a:endParaRPr lang="en-GB" sz="900" b="1" i="0" dirty="0">
                        <a:solidFill>
                          <a:schemeClr val="tx1"/>
                        </a:solidFill>
                      </a:endParaRPr>
                    </a:p>
                    <a:p>
                      <a:pPr algn="ctr"/>
                      <a:endParaRPr lang="en-GB" sz="900" b="1" i="0" dirty="0">
                        <a:solidFill>
                          <a:schemeClr val="tx1"/>
                        </a:solidFill>
                      </a:endParaRPr>
                    </a:p>
                  </a:txBody>
                  <a:tcPr marL="65314" marR="65314" marT="32657" marB="32657" anchor="ctr">
                    <a:solidFill>
                      <a:schemeClr val="bg1">
                        <a:lumMod val="85000"/>
                      </a:schemeClr>
                    </a:solidFill>
                  </a:tcPr>
                </a:tc>
                <a:extLst>
                  <a:ext uri="{0D108BD9-81ED-4DB2-BD59-A6C34878D82A}">
                    <a16:rowId xmlns:a16="http://schemas.microsoft.com/office/drawing/2014/main" val="10000"/>
                  </a:ext>
                </a:extLst>
              </a:tr>
              <a:tr h="403909">
                <a:tc>
                  <a:txBody>
                    <a:bodyPr/>
                    <a:lstStyle/>
                    <a:p>
                      <a:pPr marL="0" indent="0" algn="ctr">
                        <a:buFont typeface="Arial" charset="0"/>
                        <a:buNone/>
                      </a:pPr>
                      <a:r>
                        <a:rPr lang="en-GB" sz="900" dirty="0"/>
                        <a:t>Provide land for cattle and rice fields, grow crops for biofuels.</a:t>
                      </a:r>
                    </a:p>
                  </a:txBody>
                  <a:tcPr marL="65314" marR="65314" marT="32657" marB="32657" anchor="ctr">
                    <a:noFill/>
                  </a:tcPr>
                </a:tc>
                <a:extLst>
                  <a:ext uri="{0D108BD9-81ED-4DB2-BD59-A6C34878D82A}">
                    <a16:rowId xmlns:a16="http://schemas.microsoft.com/office/drawing/2014/main" val="10002"/>
                  </a:ext>
                </a:extLst>
              </a:tr>
            </a:tbl>
          </a:graphicData>
        </a:graphic>
      </p:graphicFrame>
      <p:sp>
        <p:nvSpPr>
          <p:cNvPr id="29" name="Rectangle 28">
            <a:extLst>
              <a:ext uri="{FF2B5EF4-FFF2-40B4-BE49-F238E27FC236}">
                <a16:creationId xmlns:a16="http://schemas.microsoft.com/office/drawing/2014/main" id="{7BCB369E-BF6F-4F5D-B73B-699C92C03FBC}"/>
              </a:ext>
            </a:extLst>
          </p:cNvPr>
          <p:cNvSpPr/>
          <p:nvPr/>
        </p:nvSpPr>
        <p:spPr>
          <a:xfrm>
            <a:off x="6640637" y="5171686"/>
            <a:ext cx="1749010" cy="45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Deforestation reduces biodiversity and removes a sink for increasing the amount CO</a:t>
            </a:r>
            <a:r>
              <a:rPr lang="en-GB" sz="857" baseline="-25000" dirty="0">
                <a:solidFill>
                  <a:schemeClr val="tx1"/>
                </a:solidFill>
              </a:rPr>
              <a:t>2  </a:t>
            </a:r>
            <a:r>
              <a:rPr lang="en-GB" sz="857" dirty="0">
                <a:solidFill>
                  <a:schemeClr val="tx1"/>
                </a:solidFill>
              </a:rPr>
              <a:t>in the atmosphere.</a:t>
            </a:r>
          </a:p>
        </p:txBody>
      </p:sp>
      <p:graphicFrame>
        <p:nvGraphicFramePr>
          <p:cNvPr id="30" name="Table 29">
            <a:extLst>
              <a:ext uri="{FF2B5EF4-FFF2-40B4-BE49-F238E27FC236}">
                <a16:creationId xmlns:a16="http://schemas.microsoft.com/office/drawing/2014/main" id="{F98755B3-5BBD-4326-97EB-1360FD418C85}"/>
              </a:ext>
            </a:extLst>
          </p:cNvPr>
          <p:cNvGraphicFramePr>
            <a:graphicFrameLocks noGrp="1"/>
          </p:cNvGraphicFramePr>
          <p:nvPr>
            <p:extLst/>
          </p:nvPr>
        </p:nvGraphicFramePr>
        <p:xfrm>
          <a:off x="4585601" y="5619421"/>
          <a:ext cx="3804046" cy="1100954"/>
        </p:xfrm>
        <a:graphic>
          <a:graphicData uri="http://schemas.openxmlformats.org/drawingml/2006/table">
            <a:tbl>
              <a:tblPr firstRow="1" bandRow="1">
                <a:tableStyleId>{5940675A-B579-460E-94D1-54222C63F5DA}</a:tableStyleId>
              </a:tblPr>
              <a:tblGrid>
                <a:gridCol w="827666">
                  <a:extLst>
                    <a:ext uri="{9D8B030D-6E8A-4147-A177-3AD203B41FA5}">
                      <a16:colId xmlns:a16="http://schemas.microsoft.com/office/drawing/2014/main" val="20001"/>
                    </a:ext>
                  </a:extLst>
                </a:gridCol>
                <a:gridCol w="2976380">
                  <a:extLst>
                    <a:ext uri="{9D8B030D-6E8A-4147-A177-3AD203B41FA5}">
                      <a16:colId xmlns:a16="http://schemas.microsoft.com/office/drawing/2014/main" val="20002"/>
                    </a:ext>
                  </a:extLst>
                </a:gridCol>
              </a:tblGrid>
              <a:tr h="212680">
                <a:tc gridSpan="2">
                  <a:txBody>
                    <a:bodyPr/>
                    <a:lstStyle/>
                    <a:p>
                      <a:pPr algn="ctr"/>
                      <a:r>
                        <a:rPr lang="en-GB" sz="900" b="0" i="0" dirty="0">
                          <a:solidFill>
                            <a:schemeClr val="tx1"/>
                          </a:solidFill>
                        </a:rPr>
                        <a:t>Waste management</a:t>
                      </a:r>
                    </a:p>
                  </a:txBody>
                  <a:tcPr marL="65314" marR="65314" marT="32657" marB="32657" anchor="ctr">
                    <a:solidFill>
                      <a:schemeClr val="bg1">
                        <a:lumMod val="85000"/>
                      </a:schemeClr>
                    </a:solidFill>
                  </a:tcPr>
                </a:tc>
                <a:tc hMerge="1">
                  <a:txBody>
                    <a:bodyPr/>
                    <a:lstStyle/>
                    <a:p>
                      <a:pPr algn="l"/>
                      <a:endParaRPr lang="en-GB" sz="1200" dirty="0"/>
                    </a:p>
                  </a:txBody>
                  <a:tcPr anchor="ctr"/>
                </a:tc>
                <a:extLst>
                  <a:ext uri="{0D108BD9-81ED-4DB2-BD59-A6C34878D82A}">
                    <a16:rowId xmlns:a16="http://schemas.microsoft.com/office/drawing/2014/main" val="1810189978"/>
                  </a:ext>
                </a:extLst>
              </a:tr>
              <a:tr h="212680">
                <a:tc rowSpan="4">
                  <a:txBody>
                    <a:bodyPr/>
                    <a:lstStyle/>
                    <a:p>
                      <a:pPr algn="ctr"/>
                      <a:r>
                        <a:rPr lang="en-GB" sz="900" b="0" i="0" dirty="0">
                          <a:solidFill>
                            <a:schemeClr val="tx1"/>
                          </a:solidFill>
                        </a:rPr>
                        <a:t>Rapid</a:t>
                      </a:r>
                      <a:r>
                        <a:rPr lang="en-GB" sz="900" b="0" i="0" baseline="0" dirty="0">
                          <a:solidFill>
                            <a:schemeClr val="tx1"/>
                          </a:solidFill>
                        </a:rPr>
                        <a:t> growth in human population and higher standard of living</a:t>
                      </a:r>
                      <a:endParaRPr lang="en-GB" sz="900" b="0" i="0" dirty="0">
                        <a:solidFill>
                          <a:schemeClr val="tx1"/>
                        </a:solidFill>
                      </a:endParaRPr>
                    </a:p>
                  </a:txBody>
                  <a:tcPr marL="65314" marR="65314" marT="32657" marB="32657" anchor="ctr">
                    <a:solidFill>
                      <a:schemeClr val="bg1">
                        <a:lumMod val="85000"/>
                      </a:schemeClr>
                    </a:solidFill>
                  </a:tcPr>
                </a:tc>
                <a:tc>
                  <a:txBody>
                    <a:bodyPr/>
                    <a:lstStyle/>
                    <a:p>
                      <a:pPr algn="l"/>
                      <a:r>
                        <a:rPr lang="en-GB" sz="900" dirty="0"/>
                        <a:t>More resources used and more waste produced.</a:t>
                      </a:r>
                    </a:p>
                  </a:txBody>
                  <a:tcPr marL="65314" marR="65314" marT="32657" marB="32657" anchor="ctr"/>
                </a:tc>
                <a:extLst>
                  <a:ext uri="{0D108BD9-81ED-4DB2-BD59-A6C34878D82A}">
                    <a16:rowId xmlns:a16="http://schemas.microsoft.com/office/drawing/2014/main" val="10000"/>
                  </a:ext>
                </a:extLst>
              </a:tr>
              <a:tr h="211587">
                <a:tc vMerge="1">
                  <a:txBody>
                    <a:bodyPr/>
                    <a:lstStyle/>
                    <a:p>
                      <a:endParaRPr lang="en-GB"/>
                    </a:p>
                  </a:txBody>
                  <a:tcPr/>
                </a:tc>
                <a:tc>
                  <a:txBody>
                    <a:bodyPr/>
                    <a:lstStyle/>
                    <a:p>
                      <a:pPr algn="l"/>
                      <a:r>
                        <a:rPr lang="en-GB" sz="900" dirty="0"/>
                        <a:t>Pollution</a:t>
                      </a:r>
                      <a:r>
                        <a:rPr lang="en-GB" sz="900" baseline="0" dirty="0"/>
                        <a:t> in water; sewage, fertiliser or toxic chemicals.</a:t>
                      </a:r>
                      <a:endParaRPr lang="en-GB" sz="900" dirty="0"/>
                    </a:p>
                  </a:txBody>
                  <a:tcPr marL="65314" marR="65314" marT="32657" marB="32657" anchor="ctr"/>
                </a:tc>
                <a:extLst>
                  <a:ext uri="{0D108BD9-81ED-4DB2-BD59-A6C34878D82A}">
                    <a16:rowId xmlns:a16="http://schemas.microsoft.com/office/drawing/2014/main" val="10001"/>
                  </a:ext>
                </a:extLst>
              </a:tr>
              <a:tr h="217633">
                <a:tc vMerge="1">
                  <a:txBody>
                    <a:bodyPr/>
                    <a:lstStyle/>
                    <a:p>
                      <a:endParaRPr lang="en-GB"/>
                    </a:p>
                  </a:txBody>
                  <a:tcPr/>
                </a:tc>
                <a:tc>
                  <a:txBody>
                    <a:bodyPr/>
                    <a:lstStyle/>
                    <a:p>
                      <a:pPr algn="l"/>
                      <a:r>
                        <a:rPr lang="en-GB" sz="900" dirty="0"/>
                        <a:t>Pollution</a:t>
                      </a:r>
                      <a:r>
                        <a:rPr lang="en-GB" sz="900" baseline="0" dirty="0"/>
                        <a:t> in air; smoke or acidic gases.</a:t>
                      </a:r>
                      <a:endParaRPr lang="en-GB" sz="900" dirty="0"/>
                    </a:p>
                  </a:txBody>
                  <a:tcPr marL="65314" marR="65314" marT="32657" marB="32657" anchor="ctr"/>
                </a:tc>
                <a:extLst>
                  <a:ext uri="{0D108BD9-81ED-4DB2-BD59-A6C34878D82A}">
                    <a16:rowId xmlns:a16="http://schemas.microsoft.com/office/drawing/2014/main" val="10002"/>
                  </a:ext>
                </a:extLst>
              </a:tr>
              <a:tr h="228630">
                <a:tc vMerge="1">
                  <a:txBody>
                    <a:bodyPr/>
                    <a:lstStyle/>
                    <a:p>
                      <a:endParaRPr lang="en-GB"/>
                    </a:p>
                  </a:txBody>
                  <a:tcPr/>
                </a:tc>
                <a:tc>
                  <a:txBody>
                    <a:bodyPr/>
                    <a:lstStyle/>
                    <a:p>
                      <a:pPr algn="l"/>
                      <a:r>
                        <a:rPr lang="en-GB" sz="900" dirty="0"/>
                        <a:t>Pollution</a:t>
                      </a:r>
                      <a:r>
                        <a:rPr lang="en-GB" sz="900" baseline="0" dirty="0"/>
                        <a:t> on land; landfill and toxic chemicals.</a:t>
                      </a:r>
                      <a:endParaRPr lang="en-GB" sz="900" dirty="0"/>
                    </a:p>
                  </a:txBody>
                  <a:tcPr marL="65314" marR="65314" marT="32657" marB="32657" anchor="ctr"/>
                </a:tc>
                <a:extLst>
                  <a:ext uri="{0D108BD9-81ED-4DB2-BD59-A6C34878D82A}">
                    <a16:rowId xmlns:a16="http://schemas.microsoft.com/office/drawing/2014/main" val="10003"/>
                  </a:ext>
                </a:extLst>
              </a:tr>
            </a:tbl>
          </a:graphicData>
        </a:graphic>
      </p:graphicFrame>
      <p:pic>
        <p:nvPicPr>
          <p:cNvPr id="31" name="Picture 2" descr="Image result for deforestation">
            <a:extLst>
              <a:ext uri="{FF2B5EF4-FFF2-40B4-BE49-F238E27FC236}">
                <a16:creationId xmlns:a16="http://schemas.microsoft.com/office/drawing/2014/main" id="{E493A8BF-A49F-4B1E-9578-76E9E9B45F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7773" y="4628327"/>
            <a:ext cx="708227" cy="5311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mage result for pollution">
            <a:extLst>
              <a:ext uri="{FF2B5EF4-FFF2-40B4-BE49-F238E27FC236}">
                <a16:creationId xmlns:a16="http://schemas.microsoft.com/office/drawing/2014/main" id="{F10711D0-94E9-4A57-B658-E0C59306AA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3535" y="4637354"/>
            <a:ext cx="833334" cy="5261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mage result for burning peat">
            <a:extLst>
              <a:ext uri="{FF2B5EF4-FFF2-40B4-BE49-F238E27FC236}">
                <a16:creationId xmlns:a16="http://schemas.microsoft.com/office/drawing/2014/main" id="{58ADAFAA-F016-4D39-9F30-868E040AD5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1509" y="5619422"/>
            <a:ext cx="1098772" cy="93373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FB62558E-E1B9-4D2A-A77C-A3BBA437791D}"/>
              </a:ext>
            </a:extLst>
          </p:cNvPr>
          <p:cNvSpPr/>
          <p:nvPr/>
        </p:nvSpPr>
        <p:spPr>
          <a:xfrm>
            <a:off x="2789210" y="5516706"/>
            <a:ext cx="1442866" cy="551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This conflicts with conserving peat bogs and peatlands as habitats for biodiversity and reduce CO</a:t>
            </a:r>
            <a:r>
              <a:rPr lang="en-GB" sz="857" baseline="-25000" dirty="0">
                <a:solidFill>
                  <a:schemeClr val="tx1"/>
                </a:solidFill>
              </a:rPr>
              <a:t>2 </a:t>
            </a:r>
            <a:r>
              <a:rPr lang="en-GB" sz="857" dirty="0">
                <a:solidFill>
                  <a:schemeClr val="tx1"/>
                </a:solidFill>
              </a:rPr>
              <a:t>emissions.</a:t>
            </a:r>
          </a:p>
        </p:txBody>
      </p:sp>
      <p:sp>
        <p:nvSpPr>
          <p:cNvPr id="41" name="Rectangle 40">
            <a:extLst>
              <a:ext uri="{FF2B5EF4-FFF2-40B4-BE49-F238E27FC236}">
                <a16:creationId xmlns:a16="http://schemas.microsoft.com/office/drawing/2014/main" id="{A2BB7B66-EDFF-4AF9-924D-27EFCC734D4A}"/>
              </a:ext>
            </a:extLst>
          </p:cNvPr>
          <p:cNvSpPr/>
          <p:nvPr/>
        </p:nvSpPr>
        <p:spPr>
          <a:xfrm>
            <a:off x="2789210" y="6068557"/>
            <a:ext cx="1442866" cy="484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The decay or burning of peat release CO</a:t>
            </a:r>
            <a:r>
              <a:rPr lang="en-GB" sz="857" baseline="-25000" dirty="0">
                <a:solidFill>
                  <a:schemeClr val="tx1"/>
                </a:solidFill>
              </a:rPr>
              <a:t>2</a:t>
            </a:r>
            <a:r>
              <a:rPr lang="en-GB" sz="857" dirty="0">
                <a:solidFill>
                  <a:schemeClr val="tx1"/>
                </a:solidFill>
              </a:rPr>
              <a:t> into the atmosphere.</a:t>
            </a:r>
          </a:p>
        </p:txBody>
      </p:sp>
      <p:sp>
        <p:nvSpPr>
          <p:cNvPr id="43" name="Rectangle 42">
            <a:extLst>
              <a:ext uri="{FF2B5EF4-FFF2-40B4-BE49-F238E27FC236}">
                <a16:creationId xmlns:a16="http://schemas.microsoft.com/office/drawing/2014/main" id="{4A3B1920-740B-4026-B9E8-EE4F284F7C72}"/>
              </a:ext>
            </a:extLst>
          </p:cNvPr>
          <p:cNvSpPr/>
          <p:nvPr/>
        </p:nvSpPr>
        <p:spPr>
          <a:xfrm>
            <a:off x="4583961" y="2881659"/>
            <a:ext cx="1924351" cy="41993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Human activity can have a negative impact on biodiversity</a:t>
            </a:r>
          </a:p>
        </p:txBody>
      </p:sp>
      <p:graphicFrame>
        <p:nvGraphicFramePr>
          <p:cNvPr id="46" name="Table 45">
            <a:extLst>
              <a:ext uri="{FF2B5EF4-FFF2-40B4-BE49-F238E27FC236}">
                <a16:creationId xmlns:a16="http://schemas.microsoft.com/office/drawing/2014/main" id="{C260D227-C805-44E9-9BC6-0BAD7DCF1004}"/>
              </a:ext>
            </a:extLst>
          </p:cNvPr>
          <p:cNvGraphicFramePr>
            <a:graphicFrameLocks noGrp="1"/>
          </p:cNvGraphicFramePr>
          <p:nvPr>
            <p:extLst/>
          </p:nvPr>
        </p:nvGraphicFramePr>
        <p:xfrm>
          <a:off x="8656337" y="3585275"/>
          <a:ext cx="1613322" cy="2104157"/>
        </p:xfrm>
        <a:graphic>
          <a:graphicData uri="http://schemas.openxmlformats.org/drawingml/2006/table">
            <a:tbl>
              <a:tblPr firstRow="1" bandRow="1">
                <a:tableStyleId>{5940675A-B579-460E-94D1-54222C63F5DA}</a:tableStyleId>
              </a:tblPr>
              <a:tblGrid>
                <a:gridCol w="907154">
                  <a:extLst>
                    <a:ext uri="{9D8B030D-6E8A-4147-A177-3AD203B41FA5}">
                      <a16:colId xmlns:a16="http://schemas.microsoft.com/office/drawing/2014/main" val="20001"/>
                    </a:ext>
                  </a:extLst>
                </a:gridCol>
                <a:gridCol w="706168">
                  <a:extLst>
                    <a:ext uri="{9D8B030D-6E8A-4147-A177-3AD203B41FA5}">
                      <a16:colId xmlns:a16="http://schemas.microsoft.com/office/drawing/2014/main" val="20002"/>
                    </a:ext>
                  </a:extLst>
                </a:gridCol>
              </a:tblGrid>
              <a:tr h="559727">
                <a:tc gridSpan="2">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1" dirty="0"/>
                        <a:t>Environmental changes affect the distribution of species</a:t>
                      </a:r>
                    </a:p>
                  </a:txBody>
                  <a:tcPr marL="65314" marR="65314" marT="32657" marB="32657" anchor="ctr">
                    <a:solidFill>
                      <a:schemeClr val="bg1">
                        <a:lumMod val="85000"/>
                      </a:schemeClr>
                    </a:solidFill>
                  </a:tcPr>
                </a:tc>
                <a:tc hMerge="1">
                  <a:txBody>
                    <a:bodyPr/>
                    <a:lstStyle/>
                    <a:p>
                      <a:pPr algn="l"/>
                      <a:endParaRPr lang="en-GB" sz="1200" dirty="0"/>
                    </a:p>
                  </a:txBody>
                  <a:tcPr anchor="ctr"/>
                </a:tc>
                <a:extLst>
                  <a:ext uri="{0D108BD9-81ED-4DB2-BD59-A6C34878D82A}">
                    <a16:rowId xmlns:a16="http://schemas.microsoft.com/office/drawing/2014/main" val="3414330956"/>
                  </a:ext>
                </a:extLst>
              </a:tr>
              <a:tr h="559727">
                <a:tc>
                  <a:txBody>
                    <a:bodyPr/>
                    <a:lstStyle/>
                    <a:p>
                      <a:pPr algn="ctr"/>
                      <a:r>
                        <a:rPr lang="en-GB" sz="900" b="0" i="0" dirty="0">
                          <a:solidFill>
                            <a:sysClr val="windowText" lastClr="000000"/>
                          </a:solidFill>
                        </a:rPr>
                        <a:t>Temperature</a:t>
                      </a:r>
                    </a:p>
                  </a:txBody>
                  <a:tcPr marL="65314" marR="65314" marT="32657" marB="32657" anchor="ctr"/>
                </a:tc>
                <a:tc rowSpan="3">
                  <a:txBody>
                    <a:bodyPr/>
                    <a:lstStyle/>
                    <a:p>
                      <a:pPr algn="l"/>
                      <a:r>
                        <a:rPr lang="en-GB" sz="900" baseline="0" dirty="0"/>
                        <a:t>These changes might be seasonal, geographic or caused by human interaction.</a:t>
                      </a:r>
                      <a:endParaRPr lang="en-GB" sz="900" dirty="0"/>
                    </a:p>
                  </a:txBody>
                  <a:tcPr marL="65314" marR="65314" marT="32657" marB="32657" anchor="ctr"/>
                </a:tc>
                <a:extLst>
                  <a:ext uri="{0D108BD9-81ED-4DB2-BD59-A6C34878D82A}">
                    <a16:rowId xmlns:a16="http://schemas.microsoft.com/office/drawing/2014/main" val="10000"/>
                  </a:ext>
                </a:extLst>
              </a:tr>
              <a:tr h="472107">
                <a:tc>
                  <a:txBody>
                    <a:bodyPr/>
                    <a:lstStyle/>
                    <a:p>
                      <a:pPr algn="ctr"/>
                      <a:r>
                        <a:rPr lang="en-GB" sz="900" b="0" i="0" dirty="0">
                          <a:solidFill>
                            <a:sysClr val="windowText" lastClr="000000"/>
                          </a:solidFill>
                        </a:rPr>
                        <a:t>Availability</a:t>
                      </a:r>
                      <a:r>
                        <a:rPr lang="en-GB" sz="900" b="0" i="0" baseline="0" dirty="0">
                          <a:solidFill>
                            <a:sysClr val="windowText" lastClr="000000"/>
                          </a:solidFill>
                        </a:rPr>
                        <a:t> of water</a:t>
                      </a:r>
                      <a:endParaRPr lang="en-GB" sz="900" b="0" i="0" dirty="0">
                        <a:solidFill>
                          <a:sysClr val="windowText" lastClr="000000"/>
                        </a:solidFill>
                      </a:endParaRPr>
                    </a:p>
                  </a:txBody>
                  <a:tcPr marL="65314" marR="65314" marT="32657" marB="32657" anchor="ctr"/>
                </a:tc>
                <a:tc vMerge="1">
                  <a:txBody>
                    <a:bodyPr/>
                    <a:lstStyle/>
                    <a:p>
                      <a:pPr algn="l"/>
                      <a:endParaRPr lang="en-GB" sz="1200" dirty="0"/>
                    </a:p>
                  </a:txBody>
                  <a:tcPr anchor="ctr"/>
                </a:tc>
                <a:extLst>
                  <a:ext uri="{0D108BD9-81ED-4DB2-BD59-A6C34878D82A}">
                    <a16:rowId xmlns:a16="http://schemas.microsoft.com/office/drawing/2014/main" val="10001"/>
                  </a:ext>
                </a:extLst>
              </a:tr>
              <a:tr h="512596">
                <a:tc>
                  <a:txBody>
                    <a:bodyPr/>
                    <a:lstStyle/>
                    <a:p>
                      <a:pPr algn="ctr"/>
                      <a:r>
                        <a:rPr lang="en-GB" sz="900" b="0" i="0" dirty="0">
                          <a:solidFill>
                            <a:sysClr val="windowText" lastClr="000000"/>
                          </a:solidFill>
                        </a:rPr>
                        <a:t>Composition of atmospheric gases</a:t>
                      </a:r>
                    </a:p>
                  </a:txBody>
                  <a:tcPr marL="65314" marR="65314" marT="32657" marB="32657" anchor="ctr"/>
                </a:tc>
                <a:tc vMerge="1">
                  <a:txBody>
                    <a:bodyPr/>
                    <a:lstStyle/>
                    <a:p>
                      <a:endParaRPr lang="en-GB" dirty="0"/>
                    </a:p>
                  </a:txBody>
                  <a:tcPr anchor="ctr"/>
                </a:tc>
                <a:extLst>
                  <a:ext uri="{0D108BD9-81ED-4DB2-BD59-A6C34878D82A}">
                    <a16:rowId xmlns:a16="http://schemas.microsoft.com/office/drawing/2014/main" val="10002"/>
                  </a:ext>
                </a:extLst>
              </a:tr>
            </a:tbl>
          </a:graphicData>
        </a:graphic>
      </p:graphicFrame>
      <p:sp>
        <p:nvSpPr>
          <p:cNvPr id="50" name="Rectangle 49">
            <a:extLst>
              <a:ext uri="{FF2B5EF4-FFF2-40B4-BE49-F238E27FC236}">
                <a16:creationId xmlns:a16="http://schemas.microsoft.com/office/drawing/2014/main" id="{D52C10A3-B106-49C1-BC0F-E64E9A2DFAE5}"/>
              </a:ext>
            </a:extLst>
          </p:cNvPr>
          <p:cNvSpPr/>
          <p:nvPr/>
        </p:nvSpPr>
        <p:spPr>
          <a:xfrm>
            <a:off x="8656337" y="5689432"/>
            <a:ext cx="1613322" cy="676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b="1" i="1" dirty="0">
                <a:solidFill>
                  <a:schemeClr val="tx1"/>
                </a:solidFill>
              </a:rPr>
              <a:t>Example:</a:t>
            </a:r>
            <a:r>
              <a:rPr lang="en-GB" sz="857" b="1" i="1" dirty="0">
                <a:solidFill>
                  <a:schemeClr val="accent2">
                    <a:lumMod val="75000"/>
                  </a:schemeClr>
                </a:solidFill>
              </a:rPr>
              <a:t> </a:t>
            </a:r>
            <a:r>
              <a:rPr lang="en-GB" sz="857" dirty="0">
                <a:solidFill>
                  <a:schemeClr val="tx1"/>
                </a:solidFill>
              </a:rPr>
              <a:t>Several species of bird migrate from cold winter conditions to warmer conditions closer to the equator.</a:t>
            </a:r>
          </a:p>
        </p:txBody>
      </p:sp>
    </p:spTree>
    <p:extLst>
      <p:ext uri="{BB962C8B-B14F-4D97-AF65-F5344CB8AC3E}">
        <p14:creationId xmlns:p14="http://schemas.microsoft.com/office/powerpoint/2010/main" val="80628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64945" y="218440"/>
            <a:ext cx="9262110" cy="6421120"/>
          </a:xfrm>
          <a:prstGeom prst="rect">
            <a:avLst/>
          </a:prstGeom>
          <a:noFill/>
        </p:spPr>
      </p:pic>
    </p:spTree>
    <p:extLst>
      <p:ext uri="{BB962C8B-B14F-4D97-AF65-F5344CB8AC3E}">
        <p14:creationId xmlns:p14="http://schemas.microsoft.com/office/powerpoint/2010/main" val="151801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5014" y="136778"/>
            <a:ext cx="9620250" cy="6631711"/>
          </a:xfrm>
          <a:prstGeom prst="rect">
            <a:avLst/>
          </a:prstGeom>
        </p:spPr>
      </p:pic>
    </p:spTree>
    <p:extLst>
      <p:ext uri="{BB962C8B-B14F-4D97-AF65-F5344CB8AC3E}">
        <p14:creationId xmlns:p14="http://schemas.microsoft.com/office/powerpoint/2010/main" val="119035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0" y="280256"/>
            <a:ext cx="8753856" cy="1200329"/>
          </a:xfrm>
          <a:prstGeom prst="rect">
            <a:avLst/>
          </a:prstGeom>
          <a:noFill/>
        </p:spPr>
        <p:txBody>
          <a:bodyPr wrap="square" rtlCol="0">
            <a:spAutoFit/>
          </a:bodyPr>
          <a:lstStyle/>
          <a:p>
            <a:pPr algn="ctr"/>
            <a:r>
              <a:rPr lang="en-GB" sz="7200" b="1" dirty="0" smtClean="0"/>
              <a:t>Read </a:t>
            </a:r>
            <a:endParaRPr lang="en-GB" sz="7200" b="1" dirty="0"/>
          </a:p>
        </p:txBody>
      </p:sp>
      <p:sp>
        <p:nvSpPr>
          <p:cNvPr id="5" name="TextBox 4"/>
          <p:cNvSpPr txBox="1"/>
          <p:nvPr/>
        </p:nvSpPr>
        <p:spPr>
          <a:xfrm>
            <a:off x="0" y="1760841"/>
            <a:ext cx="8753856" cy="1200329"/>
          </a:xfrm>
          <a:prstGeom prst="rect">
            <a:avLst/>
          </a:prstGeom>
          <a:noFill/>
        </p:spPr>
        <p:txBody>
          <a:bodyPr wrap="square" rtlCol="0">
            <a:spAutoFit/>
          </a:bodyPr>
          <a:lstStyle/>
          <a:p>
            <a:pPr algn="ctr"/>
            <a:r>
              <a:rPr lang="en-GB" sz="7200" b="1" dirty="0" smtClean="0"/>
              <a:t>Cover</a:t>
            </a:r>
            <a:endParaRPr lang="en-GB" sz="7200" b="1" dirty="0"/>
          </a:p>
        </p:txBody>
      </p:sp>
      <p:sp>
        <p:nvSpPr>
          <p:cNvPr id="6" name="TextBox 5"/>
          <p:cNvSpPr txBox="1"/>
          <p:nvPr/>
        </p:nvSpPr>
        <p:spPr>
          <a:xfrm>
            <a:off x="0" y="3255236"/>
            <a:ext cx="8753856" cy="1200329"/>
          </a:xfrm>
          <a:prstGeom prst="rect">
            <a:avLst/>
          </a:prstGeom>
          <a:noFill/>
        </p:spPr>
        <p:txBody>
          <a:bodyPr wrap="square" rtlCol="0">
            <a:spAutoFit/>
          </a:bodyPr>
          <a:lstStyle/>
          <a:p>
            <a:pPr algn="ctr"/>
            <a:r>
              <a:rPr lang="en-GB" sz="7200" b="1" dirty="0" smtClean="0"/>
              <a:t>Write</a:t>
            </a:r>
            <a:endParaRPr lang="en-GB" sz="7200" b="1" dirty="0"/>
          </a:p>
        </p:txBody>
      </p:sp>
      <p:sp>
        <p:nvSpPr>
          <p:cNvPr id="7" name="TextBox 6"/>
          <p:cNvSpPr txBox="1"/>
          <p:nvPr/>
        </p:nvSpPr>
        <p:spPr>
          <a:xfrm>
            <a:off x="0" y="4749631"/>
            <a:ext cx="8753856" cy="1200329"/>
          </a:xfrm>
          <a:prstGeom prst="rect">
            <a:avLst/>
          </a:prstGeom>
          <a:noFill/>
        </p:spPr>
        <p:txBody>
          <a:bodyPr wrap="square" rtlCol="0">
            <a:spAutoFit/>
          </a:bodyPr>
          <a:lstStyle/>
          <a:p>
            <a:pPr algn="ctr"/>
            <a:r>
              <a:rPr lang="en-GB" sz="7200" b="1" dirty="0" smtClean="0"/>
              <a:t>Check</a:t>
            </a:r>
            <a:endParaRPr lang="en-GB" sz="7200" b="1" dirty="0"/>
          </a:p>
        </p:txBody>
      </p:sp>
      <p:sp>
        <p:nvSpPr>
          <p:cNvPr id="2" name="TextBox 1"/>
          <p:cNvSpPr txBox="1"/>
          <p:nvPr/>
        </p:nvSpPr>
        <p:spPr>
          <a:xfrm>
            <a:off x="6143223" y="437302"/>
            <a:ext cx="4997003" cy="830997"/>
          </a:xfrm>
          <a:prstGeom prst="rect">
            <a:avLst/>
          </a:prstGeom>
          <a:noFill/>
        </p:spPr>
        <p:txBody>
          <a:bodyPr wrap="square" rtlCol="0">
            <a:spAutoFit/>
          </a:bodyPr>
          <a:lstStyle/>
          <a:p>
            <a:r>
              <a:rPr lang="en-GB" sz="2400" b="1" dirty="0" smtClean="0"/>
              <a:t>A section of the knowledge organiser for 5 minutes</a:t>
            </a:r>
            <a:endParaRPr lang="en-GB" sz="2400" b="1" dirty="0"/>
          </a:p>
        </p:txBody>
      </p:sp>
      <p:sp>
        <p:nvSpPr>
          <p:cNvPr id="8" name="TextBox 7"/>
          <p:cNvSpPr txBox="1"/>
          <p:nvPr/>
        </p:nvSpPr>
        <p:spPr>
          <a:xfrm>
            <a:off x="6143223" y="2054345"/>
            <a:ext cx="4997003" cy="830997"/>
          </a:xfrm>
          <a:prstGeom prst="rect">
            <a:avLst/>
          </a:prstGeom>
          <a:noFill/>
        </p:spPr>
        <p:txBody>
          <a:bodyPr wrap="square" rtlCol="0">
            <a:spAutoFit/>
          </a:bodyPr>
          <a:lstStyle/>
          <a:p>
            <a:r>
              <a:rPr lang="en-GB" sz="2400" b="1" dirty="0" smtClean="0"/>
              <a:t>The knowledge organiser so that you cannot see what you have just read</a:t>
            </a:r>
            <a:endParaRPr lang="en-GB" sz="2400" b="1" dirty="0"/>
          </a:p>
        </p:txBody>
      </p:sp>
      <p:sp>
        <p:nvSpPr>
          <p:cNvPr id="9" name="TextBox 8"/>
          <p:cNvSpPr txBox="1"/>
          <p:nvPr/>
        </p:nvSpPr>
        <p:spPr>
          <a:xfrm>
            <a:off x="6143223" y="3477816"/>
            <a:ext cx="4997003" cy="830997"/>
          </a:xfrm>
          <a:prstGeom prst="rect">
            <a:avLst/>
          </a:prstGeom>
          <a:noFill/>
        </p:spPr>
        <p:txBody>
          <a:bodyPr wrap="square" rtlCol="0">
            <a:spAutoFit/>
          </a:bodyPr>
          <a:lstStyle/>
          <a:p>
            <a:r>
              <a:rPr lang="en-GB" sz="2400" b="1" dirty="0" smtClean="0"/>
              <a:t>As much as you can remember of what you have just read</a:t>
            </a:r>
            <a:endParaRPr lang="en-GB" sz="2400" b="1" dirty="0"/>
          </a:p>
        </p:txBody>
      </p:sp>
      <p:sp>
        <p:nvSpPr>
          <p:cNvPr id="10" name="TextBox 9"/>
          <p:cNvSpPr txBox="1"/>
          <p:nvPr/>
        </p:nvSpPr>
        <p:spPr>
          <a:xfrm>
            <a:off x="6096000" y="4794138"/>
            <a:ext cx="4997003" cy="1200329"/>
          </a:xfrm>
          <a:prstGeom prst="rect">
            <a:avLst/>
          </a:prstGeom>
          <a:noFill/>
        </p:spPr>
        <p:txBody>
          <a:bodyPr wrap="square" rtlCol="0">
            <a:spAutoFit/>
          </a:bodyPr>
          <a:lstStyle/>
          <a:p>
            <a:r>
              <a:rPr lang="en-GB" sz="2400" b="1" dirty="0" smtClean="0"/>
              <a:t>Your work for accuracy. Make corrections and improvements in green pen</a:t>
            </a:r>
            <a:endParaRPr lang="en-GB" sz="2400" b="1" dirty="0"/>
          </a:p>
        </p:txBody>
      </p:sp>
      <p:sp>
        <p:nvSpPr>
          <p:cNvPr id="11" name="TextBox 10"/>
          <p:cNvSpPr txBox="1"/>
          <p:nvPr/>
        </p:nvSpPr>
        <p:spPr>
          <a:xfrm>
            <a:off x="515155" y="6120116"/>
            <a:ext cx="11539470" cy="523220"/>
          </a:xfrm>
          <a:prstGeom prst="rect">
            <a:avLst/>
          </a:prstGeom>
          <a:noFill/>
        </p:spPr>
        <p:txBody>
          <a:bodyPr wrap="square" rtlCol="0">
            <a:spAutoFit/>
          </a:bodyPr>
          <a:lstStyle/>
          <a:p>
            <a:pPr algn="ctr"/>
            <a:r>
              <a:rPr lang="en-GB" sz="2800" b="1" dirty="0" smtClean="0"/>
              <a:t>Complete 1 page for each subject on your timetable each day = 2 pages</a:t>
            </a:r>
            <a:endParaRPr lang="en-GB" sz="2800" b="1" dirty="0"/>
          </a:p>
        </p:txBody>
      </p:sp>
    </p:spTree>
    <p:extLst>
      <p:ext uri="{BB962C8B-B14F-4D97-AF65-F5344CB8AC3E}">
        <p14:creationId xmlns:p14="http://schemas.microsoft.com/office/powerpoint/2010/main" val="279111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belmontteach.files.wordpress.com/2014/05/slide15.jpg"/>
          <p:cNvPicPr>
            <a:picLocks noChangeAspect="1" noChangeArrowheads="1"/>
          </p:cNvPicPr>
          <p:nvPr/>
        </p:nvPicPr>
        <p:blipFill rotWithShape="1">
          <a:blip r:embed="rId3">
            <a:extLst>
              <a:ext uri="{28A0092B-C50C-407E-A947-70E740481C1C}">
                <a14:useLocalDpi xmlns:a14="http://schemas.microsoft.com/office/drawing/2010/main" val="0"/>
              </a:ext>
            </a:extLst>
          </a:blip>
          <a:srcRect l="8024" t="8572" r="8695" b="15433"/>
          <a:stretch/>
        </p:blipFill>
        <p:spPr bwMode="auto">
          <a:xfrm>
            <a:off x="1247462" y="836713"/>
            <a:ext cx="9697077" cy="4977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7382" y="6021288"/>
            <a:ext cx="8256917" cy="369332"/>
          </a:xfrm>
          <a:prstGeom prst="rect">
            <a:avLst/>
          </a:prstGeom>
          <a:noFill/>
        </p:spPr>
        <p:txBody>
          <a:bodyPr wrap="square" rtlCol="0">
            <a:spAutoFit/>
          </a:bodyPr>
          <a:lstStyle/>
          <a:p>
            <a:r>
              <a:rPr lang="en-GB" dirty="0" err="1" smtClean="0"/>
              <a:t>Ebbinghaus</a:t>
            </a:r>
            <a:endParaRPr lang="en-GB" dirty="0"/>
          </a:p>
        </p:txBody>
      </p:sp>
    </p:spTree>
    <p:extLst>
      <p:ext uri="{BB962C8B-B14F-4D97-AF65-F5344CB8AC3E}">
        <p14:creationId xmlns:p14="http://schemas.microsoft.com/office/powerpoint/2010/main" val="345336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719072" y="268224"/>
            <a:ext cx="8753856" cy="1200329"/>
          </a:xfrm>
          <a:prstGeom prst="rect">
            <a:avLst/>
          </a:prstGeom>
          <a:noFill/>
        </p:spPr>
        <p:txBody>
          <a:bodyPr wrap="square" rtlCol="0">
            <a:spAutoFit/>
          </a:bodyPr>
          <a:lstStyle/>
          <a:p>
            <a:pPr algn="ctr"/>
            <a:r>
              <a:rPr lang="en-GB" sz="7200" b="1" dirty="0" smtClean="0"/>
              <a:t>Simple</a:t>
            </a:r>
            <a:endParaRPr lang="en-GB" sz="7200" b="1" dirty="0"/>
          </a:p>
        </p:txBody>
      </p:sp>
      <p:sp>
        <p:nvSpPr>
          <p:cNvPr id="5" name="TextBox 4"/>
          <p:cNvSpPr txBox="1"/>
          <p:nvPr/>
        </p:nvSpPr>
        <p:spPr>
          <a:xfrm>
            <a:off x="1719072" y="1915667"/>
            <a:ext cx="8753856" cy="1200329"/>
          </a:xfrm>
          <a:prstGeom prst="rect">
            <a:avLst/>
          </a:prstGeom>
          <a:noFill/>
        </p:spPr>
        <p:txBody>
          <a:bodyPr wrap="square" rtlCol="0">
            <a:spAutoFit/>
          </a:bodyPr>
          <a:lstStyle/>
          <a:p>
            <a:pPr algn="ctr"/>
            <a:r>
              <a:rPr lang="en-GB" sz="7200" b="1" dirty="0" smtClean="0"/>
              <a:t>Consistent</a:t>
            </a:r>
            <a:endParaRPr lang="en-GB" sz="7200" b="1" dirty="0"/>
          </a:p>
        </p:txBody>
      </p:sp>
      <p:sp>
        <p:nvSpPr>
          <p:cNvPr id="6" name="TextBox 5"/>
          <p:cNvSpPr txBox="1"/>
          <p:nvPr/>
        </p:nvSpPr>
        <p:spPr>
          <a:xfrm>
            <a:off x="1719072" y="3563111"/>
            <a:ext cx="8753856" cy="1200329"/>
          </a:xfrm>
          <a:prstGeom prst="rect">
            <a:avLst/>
          </a:prstGeom>
          <a:noFill/>
        </p:spPr>
        <p:txBody>
          <a:bodyPr wrap="square" rtlCol="0">
            <a:spAutoFit/>
          </a:bodyPr>
          <a:lstStyle/>
          <a:p>
            <a:pPr algn="ctr"/>
            <a:r>
              <a:rPr lang="en-GB" sz="7200" b="1" dirty="0" smtClean="0"/>
              <a:t>Meaningfu</a:t>
            </a:r>
            <a:r>
              <a:rPr lang="en-GB" sz="7200" b="1" dirty="0"/>
              <a:t>l</a:t>
            </a:r>
          </a:p>
        </p:txBody>
      </p:sp>
    </p:spTree>
    <p:extLst>
      <p:ext uri="{BB962C8B-B14F-4D97-AF65-F5344CB8AC3E}">
        <p14:creationId xmlns:p14="http://schemas.microsoft.com/office/powerpoint/2010/main" val="18131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09093" y="1275008"/>
            <a:ext cx="6156101" cy="3245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exercis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122" y="824247"/>
            <a:ext cx="4824211" cy="4824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975" y="5648458"/>
            <a:ext cx="10740980" cy="707886"/>
          </a:xfrm>
          <a:prstGeom prst="rect">
            <a:avLst/>
          </a:prstGeom>
          <a:noFill/>
        </p:spPr>
        <p:txBody>
          <a:bodyPr wrap="square" rtlCol="0">
            <a:spAutoFit/>
          </a:bodyPr>
          <a:lstStyle/>
          <a:p>
            <a:pPr algn="ctr"/>
            <a:r>
              <a:rPr lang="en-GB" sz="4000" b="1" dirty="0" smtClean="0"/>
              <a:t>Bring to school each day</a:t>
            </a:r>
            <a:endParaRPr lang="en-GB" sz="4000" b="1" dirty="0"/>
          </a:p>
        </p:txBody>
      </p:sp>
      <p:pic>
        <p:nvPicPr>
          <p:cNvPr id="5" name="Picture 4"/>
          <p:cNvPicPr>
            <a:picLocks noChangeAspect="1"/>
          </p:cNvPicPr>
          <p:nvPr/>
        </p:nvPicPr>
        <p:blipFill>
          <a:blip r:embed="rId4"/>
          <a:stretch>
            <a:fillRect/>
          </a:stretch>
        </p:blipFill>
        <p:spPr>
          <a:xfrm>
            <a:off x="653771" y="1391192"/>
            <a:ext cx="5466743" cy="3076575"/>
          </a:xfrm>
          <a:prstGeom prst="rect">
            <a:avLst/>
          </a:prstGeom>
        </p:spPr>
      </p:pic>
    </p:spTree>
    <p:extLst>
      <p:ext uri="{BB962C8B-B14F-4D97-AF65-F5344CB8AC3E}">
        <p14:creationId xmlns:p14="http://schemas.microsoft.com/office/powerpoint/2010/main" val="111601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58344" y="772732"/>
            <a:ext cx="9028090" cy="57439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2051494" y="932687"/>
            <a:ext cx="7860602" cy="5483627"/>
          </a:xfrm>
          <a:prstGeom prst="rect">
            <a:avLst/>
          </a:prstGeom>
        </p:spPr>
      </p:pic>
    </p:spTree>
    <p:extLst>
      <p:ext uri="{BB962C8B-B14F-4D97-AF65-F5344CB8AC3E}">
        <p14:creationId xmlns:p14="http://schemas.microsoft.com/office/powerpoint/2010/main" val="281918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4"/>
          <p:cNvSpPr>
            <a:spLocks noChangeArrowheads="1"/>
          </p:cNvSpPr>
          <p:nvPr/>
        </p:nvSpPr>
        <p:spPr bwMode="auto">
          <a:xfrm>
            <a:off x="226754" y="258598"/>
            <a:ext cx="11749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533650" algn="l"/>
              </a:tabLst>
              <a:defRPr>
                <a:solidFill>
                  <a:schemeClr val="tx1"/>
                </a:solidFill>
                <a:latin typeface="Arial" pitchFamily="34" charset="0"/>
                <a:cs typeface="Arial" pitchFamily="34" charset="0"/>
              </a:defRPr>
            </a:lvl1pPr>
            <a:lvl2pPr fontAlgn="base">
              <a:spcBef>
                <a:spcPct val="0"/>
              </a:spcBef>
              <a:spcAft>
                <a:spcPct val="0"/>
              </a:spcAft>
              <a:tabLst>
                <a:tab pos="2533650" algn="l"/>
              </a:tabLst>
              <a:defRPr>
                <a:solidFill>
                  <a:schemeClr val="tx1"/>
                </a:solidFill>
                <a:latin typeface="Arial" pitchFamily="34" charset="0"/>
                <a:cs typeface="Arial" pitchFamily="34" charset="0"/>
              </a:defRPr>
            </a:lvl2pPr>
            <a:lvl3pPr fontAlgn="base">
              <a:spcBef>
                <a:spcPct val="0"/>
              </a:spcBef>
              <a:spcAft>
                <a:spcPct val="0"/>
              </a:spcAft>
              <a:tabLst>
                <a:tab pos="2533650" algn="l"/>
              </a:tabLst>
              <a:defRPr>
                <a:solidFill>
                  <a:schemeClr val="tx1"/>
                </a:solidFill>
                <a:latin typeface="Arial" pitchFamily="34" charset="0"/>
                <a:cs typeface="Arial" pitchFamily="34" charset="0"/>
              </a:defRPr>
            </a:lvl3pPr>
            <a:lvl4pPr fontAlgn="base">
              <a:spcBef>
                <a:spcPct val="0"/>
              </a:spcBef>
              <a:spcAft>
                <a:spcPct val="0"/>
              </a:spcAft>
              <a:tabLst>
                <a:tab pos="2533650" algn="l"/>
              </a:tabLst>
              <a:defRPr>
                <a:solidFill>
                  <a:schemeClr val="tx1"/>
                </a:solidFill>
                <a:latin typeface="Arial" pitchFamily="34" charset="0"/>
                <a:cs typeface="Arial" pitchFamily="34" charset="0"/>
              </a:defRPr>
            </a:lvl4pPr>
            <a:lvl5pPr fontAlgn="base">
              <a:spcBef>
                <a:spcPct val="0"/>
              </a:spcBef>
              <a:spcAft>
                <a:spcPct val="0"/>
              </a:spcAft>
              <a:tabLst>
                <a:tab pos="2533650" algn="l"/>
              </a:tabLst>
              <a:defRPr>
                <a:solidFill>
                  <a:schemeClr val="tx1"/>
                </a:solidFill>
                <a:latin typeface="Arial" pitchFamily="34" charset="0"/>
                <a:cs typeface="Arial" pitchFamily="34" charset="0"/>
              </a:defRPr>
            </a:lvl5pPr>
            <a:lvl6pPr fontAlgn="base">
              <a:spcBef>
                <a:spcPct val="0"/>
              </a:spcBef>
              <a:spcAft>
                <a:spcPct val="0"/>
              </a:spcAft>
              <a:tabLst>
                <a:tab pos="2533650" algn="l"/>
              </a:tabLst>
              <a:defRPr>
                <a:solidFill>
                  <a:schemeClr val="tx1"/>
                </a:solidFill>
                <a:latin typeface="Arial" pitchFamily="34" charset="0"/>
                <a:cs typeface="Arial" pitchFamily="34" charset="0"/>
              </a:defRPr>
            </a:lvl6pPr>
            <a:lvl7pPr fontAlgn="base">
              <a:spcBef>
                <a:spcPct val="0"/>
              </a:spcBef>
              <a:spcAft>
                <a:spcPct val="0"/>
              </a:spcAft>
              <a:tabLst>
                <a:tab pos="2533650" algn="l"/>
              </a:tabLst>
              <a:defRPr>
                <a:solidFill>
                  <a:schemeClr val="tx1"/>
                </a:solidFill>
                <a:latin typeface="Arial" pitchFamily="34" charset="0"/>
                <a:cs typeface="Arial" pitchFamily="34" charset="0"/>
              </a:defRPr>
            </a:lvl7pPr>
            <a:lvl8pPr fontAlgn="base">
              <a:spcBef>
                <a:spcPct val="0"/>
              </a:spcBef>
              <a:spcAft>
                <a:spcPct val="0"/>
              </a:spcAft>
              <a:tabLst>
                <a:tab pos="2533650" algn="l"/>
              </a:tabLst>
              <a:defRPr>
                <a:solidFill>
                  <a:schemeClr val="tx1"/>
                </a:solidFill>
                <a:latin typeface="Arial" pitchFamily="34" charset="0"/>
                <a:cs typeface="Arial" pitchFamily="34" charset="0"/>
              </a:defRPr>
            </a:lvl8pPr>
            <a:lvl9pPr fontAlgn="base">
              <a:spcBef>
                <a:spcPct val="0"/>
              </a:spcBef>
              <a:spcAft>
                <a:spcPct val="0"/>
              </a:spcAft>
              <a:tabLst>
                <a:tab pos="25336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33650" algn="l"/>
              </a:tabLst>
            </a:pPr>
            <a:r>
              <a:rPr kumimoji="0" lang="en-GB"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do I use the Knowledge Organiser booklet for independent home learning?</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33650" algn="l"/>
              </a:tabLst>
            </a:pPr>
            <a:r>
              <a:rPr kumimoji="0" lang="en-GB"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Every day you should be studying from your Knowledge Organiser (KO) booklet for home learning, as a minimum expectation.</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2"/>
          <p:cNvSpPr txBox="1">
            <a:spLocks noChangeArrowheads="1"/>
          </p:cNvSpPr>
          <p:nvPr/>
        </p:nvSpPr>
        <p:spPr bwMode="auto">
          <a:xfrm>
            <a:off x="226753" y="889541"/>
            <a:ext cx="11760200" cy="25545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Key instructions:</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Produce your home learning in your knowledge organiser exercise book.</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Start a new page for each subject.</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Bring your knowledge organiser booklet and exercise book to school with you every day.</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Your parents/carers should sign completed home learning every evening at the top of each page in your knowledge organiser exercise book.</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Your knowledge organiser exercise book will be checked regularly in form time and in lessons.</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Failure to complete knowledge organiser home learning will result in an after-school detention, where the missed home learning will be caught up.</a:t>
            </a: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 will be regularly quizzed in lessons on knowledge from your knowledge organisers, to support the retention of this key information.</a:t>
            </a:r>
            <a:endParaRPr kumimoji="0" lang="en-GB"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7164001" y="3551808"/>
            <a:ext cx="4822952" cy="30318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n-GB" sz="1400" b="1" dirty="0">
                <a:effectLst/>
                <a:latin typeface="Calibri"/>
                <a:ea typeface="Calibri"/>
                <a:cs typeface="Times New Roman"/>
              </a:rPr>
              <a:t>Method 1</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Read the knowledge organiser for about </a:t>
            </a:r>
            <a:r>
              <a:rPr lang="en-GB" sz="1400" dirty="0">
                <a:latin typeface="Calibri"/>
                <a:ea typeface="Calibri"/>
                <a:cs typeface="Times New Roman"/>
              </a:rPr>
              <a:t>5</a:t>
            </a:r>
            <a:r>
              <a:rPr lang="en-GB" sz="1400" dirty="0" smtClean="0">
                <a:effectLst/>
                <a:latin typeface="Calibri"/>
                <a:ea typeface="Calibri"/>
                <a:cs typeface="Times New Roman"/>
              </a:rPr>
              <a:t> </a:t>
            </a:r>
            <a:r>
              <a:rPr lang="en-GB" sz="1400" dirty="0">
                <a:effectLst/>
                <a:latin typeface="Calibri"/>
                <a:ea typeface="Calibri"/>
                <a:cs typeface="Times New Roman"/>
              </a:rPr>
              <a:t>minutes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Cover the knowledge organiser up</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Write down as much as you can remember in black/blue pen</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Add all that you couldn’t remember or any corrections in green pen.</a:t>
            </a:r>
            <a:endParaRPr lang="en-GB" sz="12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Times New Roman"/>
              </a:rPr>
              <a:t>Method 2</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Read the knowledge organiser for about </a:t>
            </a:r>
            <a:r>
              <a:rPr lang="en-GB" sz="1400" dirty="0">
                <a:latin typeface="Calibri"/>
                <a:ea typeface="Calibri"/>
                <a:cs typeface="Times New Roman"/>
              </a:rPr>
              <a:t>5</a:t>
            </a:r>
            <a:r>
              <a:rPr lang="en-GB" sz="1400" dirty="0" smtClean="0">
                <a:effectLst/>
                <a:latin typeface="Calibri"/>
                <a:ea typeface="Calibri"/>
                <a:cs typeface="Times New Roman"/>
              </a:rPr>
              <a:t> </a:t>
            </a:r>
            <a:r>
              <a:rPr lang="en-GB" sz="1400" dirty="0">
                <a:effectLst/>
                <a:latin typeface="Calibri"/>
                <a:ea typeface="Calibri"/>
                <a:cs typeface="Times New Roman"/>
              </a:rPr>
              <a:t>minutes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Use/write exam style questions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Answer the questions in black/blue pen</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400" dirty="0">
                <a:effectLst/>
                <a:latin typeface="Calibri"/>
                <a:ea typeface="Calibri"/>
                <a:cs typeface="Times New Roman"/>
              </a:rPr>
              <a:t>Correct/improve your answers in green pen</a:t>
            </a:r>
            <a:endParaRPr lang="en-GB"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Times New Roman"/>
              </a:rPr>
              <a:t> </a:t>
            </a:r>
            <a:endParaRPr lang="en-GB" sz="1100" dirty="0">
              <a:effectLst/>
              <a:latin typeface="Calibri"/>
              <a:ea typeface="Calibri"/>
              <a:cs typeface="Times New Roman"/>
            </a:endParaRPr>
          </a:p>
        </p:txBody>
      </p:sp>
      <p:sp>
        <p:nvSpPr>
          <p:cNvPr id="9" name="Text Box 2"/>
          <p:cNvSpPr txBox="1">
            <a:spLocks noChangeArrowheads="1"/>
          </p:cNvSpPr>
          <p:nvPr/>
        </p:nvSpPr>
        <p:spPr bwMode="auto">
          <a:xfrm>
            <a:off x="226753" y="3551808"/>
            <a:ext cx="6710495" cy="29221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How does Knowledge Organiser home learning 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knowledge organiser for each subject contains the foundation knowledge that is required for that topic for that specific part of the year. Your aim is to make sure that by the end of the topic you are able to retain all of the knowledge from each subject knowledge organiser.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For each subject you should follow one of the two methods, and you should do one page of knowledge organiser home learning per subject. You are self-quizzing and self-assessing your knowledge against that in the KO booklet for each subject.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You are not just taking notes or copying out.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56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362265" y="135967"/>
            <a:ext cx="9467469" cy="6586065"/>
          </a:xfrm>
          <a:prstGeom prst="rect">
            <a:avLst/>
          </a:prstGeom>
        </p:spPr>
      </p:pic>
    </p:spTree>
    <p:extLst>
      <p:ext uri="{BB962C8B-B14F-4D97-AF65-F5344CB8AC3E}">
        <p14:creationId xmlns:p14="http://schemas.microsoft.com/office/powerpoint/2010/main" val="1296135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144587" y="298450"/>
            <a:ext cx="9474645" cy="6297422"/>
          </a:xfrm>
          <a:prstGeom prst="rect">
            <a:avLst/>
          </a:prstGeom>
        </p:spPr>
      </p:pic>
    </p:spTree>
    <p:extLst>
      <p:ext uri="{BB962C8B-B14F-4D97-AF65-F5344CB8AC3E}">
        <p14:creationId xmlns:p14="http://schemas.microsoft.com/office/powerpoint/2010/main" val="2883548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3872" y="62746"/>
            <a:ext cx="3255264" cy="369332"/>
          </a:xfrm>
          <a:prstGeom prst="rect">
            <a:avLst/>
          </a:prstGeom>
          <a:noFill/>
        </p:spPr>
        <p:txBody>
          <a:bodyPr wrap="square" rtlCol="0">
            <a:spAutoFit/>
          </a:bodyPr>
          <a:lstStyle/>
          <a:p>
            <a:pPr algn="ctr"/>
            <a:r>
              <a:rPr lang="en-GB" b="1" dirty="0" smtClean="0"/>
              <a:t>Number</a:t>
            </a:r>
            <a:endParaRPr lang="en-GB" b="1"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243840" y="432078"/>
              <a:ext cx="11716512" cy="6242780"/>
            </p:xfrm>
            <a:graphic>
              <a:graphicData uri="http://schemas.openxmlformats.org/drawingml/2006/table">
                <a:tbl>
                  <a:tblPr firstRow="1" bandRow="1">
                    <a:tableStyleId>{5C22544A-7EE6-4342-B048-85BDC9FD1C3A}</a:tableStyleId>
                  </a:tblPr>
                  <a:tblGrid>
                    <a:gridCol w="1271241">
                      <a:extLst>
                        <a:ext uri="{9D8B030D-6E8A-4147-A177-3AD203B41FA5}">
                          <a16:colId xmlns:a16="http://schemas.microsoft.com/office/drawing/2014/main" val="1656335042"/>
                        </a:ext>
                      </a:extLst>
                    </a:gridCol>
                    <a:gridCol w="6539767">
                      <a:extLst>
                        <a:ext uri="{9D8B030D-6E8A-4147-A177-3AD203B41FA5}">
                          <a16:colId xmlns:a16="http://schemas.microsoft.com/office/drawing/2014/main" val="1319239877"/>
                        </a:ext>
                      </a:extLst>
                    </a:gridCol>
                    <a:gridCol w="3905504">
                      <a:extLst>
                        <a:ext uri="{9D8B030D-6E8A-4147-A177-3AD203B41FA5}">
                          <a16:colId xmlns:a16="http://schemas.microsoft.com/office/drawing/2014/main" val="2398967407"/>
                        </a:ext>
                      </a:extLst>
                    </a:gridCol>
                  </a:tblGrid>
                  <a:tr h="252460">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Topic/Skill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Definition/Tips</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100" b="1" dirty="0" smtClean="0">
                              <a:solidFill>
                                <a:schemeClr val="tx1"/>
                              </a:solidFill>
                              <a:effectLst/>
                              <a:latin typeface="+mn-lt"/>
                            </a:rPr>
                            <a:t>Example</a:t>
                          </a:r>
                          <a:r>
                            <a:rPr lang="en-GB" sz="1100" dirty="0" smtClean="0">
                              <a:solidFill>
                                <a:schemeClr val="tx1"/>
                              </a:solidFill>
                              <a:effectLst/>
                              <a:latin typeface="+mn-lt"/>
                            </a:rPr>
                            <a:t> </a:t>
                          </a:r>
                          <a:endParaRPr lang="en-GB" sz="1100" dirty="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259702"/>
                      </a:ext>
                    </a:extLst>
                  </a:tr>
                  <a:tr h="219456">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Integer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a:t>
                          </a:r>
                          <a:r>
                            <a:rPr lang="en-GB" sz="1100" b="1" dirty="0">
                              <a:solidFill>
                                <a:schemeClr val="tx1"/>
                              </a:solidFill>
                              <a:effectLst/>
                              <a:latin typeface="+mn-lt"/>
                              <a:ea typeface="Calibri" panose="020F0502020204030204" pitchFamily="34" charset="0"/>
                              <a:cs typeface="Times New Roman" panose="02020603050405020304" pitchFamily="18" charset="0"/>
                            </a:rPr>
                            <a:t>whole number</a:t>
                          </a:r>
                          <a:r>
                            <a:rPr lang="en-GB" sz="1100" dirty="0">
                              <a:solidFill>
                                <a:schemeClr val="tx1"/>
                              </a:solidFill>
                              <a:effectLst/>
                              <a:latin typeface="+mn-lt"/>
                              <a:ea typeface="Calibri" panose="020F0502020204030204" pitchFamily="34" charset="0"/>
                              <a:cs typeface="Times New Roman" panose="02020603050405020304" pitchFamily="18" charset="0"/>
                            </a:rPr>
                            <a:t> that can be positive, negative or zero.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−3, 0, 92</m:t>
                                </m:r>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847320"/>
                      </a:ext>
                    </a:extLst>
                  </a:tr>
                  <a:tr h="370840">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Sum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To find the </a:t>
                          </a:r>
                          <a:r>
                            <a:rPr lang="en-GB" sz="1100" b="1" dirty="0">
                              <a:solidFill>
                                <a:schemeClr val="tx1"/>
                              </a:solidFill>
                              <a:effectLst/>
                              <a:latin typeface="+mn-lt"/>
                              <a:ea typeface="Calibri" panose="020F0502020204030204" pitchFamily="34" charset="0"/>
                              <a:cs typeface="Times New Roman" panose="02020603050405020304" pitchFamily="18" charset="0"/>
                            </a:rPr>
                            <a:t>total</a:t>
                          </a:r>
                          <a:r>
                            <a:rPr lang="en-GB" sz="1100" dirty="0">
                              <a:solidFill>
                                <a:schemeClr val="tx1"/>
                              </a:solidFill>
                              <a:effectLst/>
                              <a:latin typeface="+mn-lt"/>
                              <a:ea typeface="Calibri" panose="020F0502020204030204" pitchFamily="34" charset="0"/>
                              <a:cs typeface="Times New Roman" panose="02020603050405020304" pitchFamily="18" charset="0"/>
                            </a:rPr>
                            <a:t>, or </a:t>
                          </a:r>
                          <a:r>
                            <a:rPr lang="en-GB" sz="1100" b="1" dirty="0">
                              <a:solidFill>
                                <a:schemeClr val="tx1"/>
                              </a:solidFill>
                              <a:effectLst/>
                              <a:latin typeface="+mn-lt"/>
                              <a:ea typeface="Calibri" panose="020F0502020204030204" pitchFamily="34" charset="0"/>
                              <a:cs typeface="Times New Roman" panose="02020603050405020304" pitchFamily="18" charset="0"/>
                            </a:rPr>
                            <a:t>sum</a:t>
                          </a:r>
                          <a:r>
                            <a:rPr lang="en-GB" sz="1100" dirty="0">
                              <a:solidFill>
                                <a:schemeClr val="tx1"/>
                              </a:solidFill>
                              <a:effectLst/>
                              <a:latin typeface="+mn-lt"/>
                              <a:ea typeface="Calibri" panose="020F0502020204030204" pitchFamily="34" charset="0"/>
                              <a:cs typeface="Times New Roman" panose="02020603050405020304" pitchFamily="18" charset="0"/>
                            </a:rPr>
                            <a:t>, of two or more numbers means add the numbers together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‘add’, ‘plus’, ‘sum’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3+2+7=12</m:t>
                                </m:r>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5530"/>
                      </a:ext>
                    </a:extLst>
                  </a:tr>
                  <a:tr h="370840">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Difference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To find the </a:t>
                          </a:r>
                          <a:r>
                            <a:rPr lang="en-GB" sz="1100" b="1" dirty="0">
                              <a:solidFill>
                                <a:schemeClr val="tx1"/>
                              </a:solidFill>
                              <a:effectLst/>
                              <a:latin typeface="+mn-lt"/>
                              <a:ea typeface="Times New Roman" panose="02020603050405020304" pitchFamily="18" charset="0"/>
                              <a:cs typeface="Times New Roman" panose="02020603050405020304" pitchFamily="18" charset="0"/>
                            </a:rPr>
                            <a:t>difference</a:t>
                          </a:r>
                          <a:r>
                            <a:rPr lang="en-GB" sz="1100" dirty="0">
                              <a:solidFill>
                                <a:schemeClr val="tx1"/>
                              </a:solidFill>
                              <a:effectLst/>
                              <a:latin typeface="+mn-lt"/>
                              <a:ea typeface="Times New Roman" panose="02020603050405020304" pitchFamily="18" charset="0"/>
                              <a:cs typeface="Times New Roman" panose="02020603050405020304" pitchFamily="18" charset="0"/>
                            </a:rPr>
                            <a:t> between two numbers means you subtract one number from the other</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10−3=7</m:t>
                                </m:r>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360598"/>
                      </a:ext>
                    </a:extLst>
                  </a:tr>
                  <a:tr h="370840">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Product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To find the product of two numbers means you multiply them.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3×6=6+6+6=18</m:t>
                                </m:r>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03083"/>
                      </a:ext>
                    </a:extLst>
                  </a:tr>
                  <a:tr h="1094279">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BIDMAS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An acronym for the </a:t>
                          </a:r>
                          <a:r>
                            <a:rPr lang="en-GB" sz="1100" b="1" dirty="0">
                              <a:solidFill>
                                <a:schemeClr val="tx1"/>
                              </a:solidFill>
                              <a:effectLst/>
                              <a:latin typeface="+mn-lt"/>
                              <a:ea typeface="Calibri" panose="020F0502020204030204" pitchFamily="34" charset="0"/>
                              <a:cs typeface="Times New Roman" panose="02020603050405020304" pitchFamily="18" charset="0"/>
                            </a:rPr>
                            <a:t>order</a:t>
                          </a:r>
                          <a:r>
                            <a:rPr lang="en-GB" sz="1100" dirty="0">
                              <a:solidFill>
                                <a:schemeClr val="tx1"/>
                              </a:solidFill>
                              <a:effectLst/>
                              <a:latin typeface="+mn-lt"/>
                              <a:ea typeface="Calibri" panose="020F0502020204030204" pitchFamily="34" charset="0"/>
                              <a:cs typeface="Times New Roman" panose="02020603050405020304" pitchFamily="18" charset="0"/>
                            </a:rPr>
                            <a:t> you should do calculations in</a:t>
                          </a:r>
                          <a:r>
                            <a:rPr lang="en-GB" sz="1100" dirty="0" smtClean="0">
                              <a:solidFill>
                                <a:schemeClr val="tx1"/>
                              </a:solidFill>
                              <a:effectLst/>
                              <a:latin typeface="+mn-lt"/>
                              <a:ea typeface="Calibri" panose="020F0502020204030204" pitchFamily="34"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BIDMAS stands for </a:t>
                          </a:r>
                          <a:r>
                            <a:rPr lang="en-GB" sz="1100" b="1" dirty="0">
                              <a:solidFill>
                                <a:schemeClr val="tx1"/>
                              </a:solidFill>
                              <a:effectLst/>
                              <a:latin typeface="+mn-lt"/>
                              <a:ea typeface="Times New Roman" panose="02020603050405020304" pitchFamily="18" charset="0"/>
                              <a:cs typeface="Times New Roman" panose="02020603050405020304" pitchFamily="18" charset="0"/>
                            </a:rPr>
                            <a:t>‘Brackets, Indices, Division, Multiplication, Addition and Subtraction</a:t>
                          </a:r>
                          <a:r>
                            <a:rPr lang="en-GB" sz="1100" b="1" dirty="0" smtClean="0">
                              <a:solidFill>
                                <a:schemeClr val="tx1"/>
                              </a:solidFill>
                              <a:effectLst/>
                              <a:latin typeface="+mn-lt"/>
                              <a:ea typeface="Times New Roman" panose="02020603050405020304" pitchFamily="18" charset="0"/>
                              <a:cs typeface="Times New Roman" panose="02020603050405020304" pitchFamily="18" charset="0"/>
                            </a:rPr>
                            <a:t>’</a:t>
                          </a:r>
                          <a:r>
                            <a:rPr lang="en-GB" sz="110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Indices are also known as ‘powers’ or ‘orders</a:t>
                          </a:r>
                          <a:r>
                            <a:rPr lang="en-GB" sz="110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With strings of division and multiplication, or strings of addition and subtraction, and no brackets, work from left to right.</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6+3×5=21, </m:t>
                              </m:r>
                              <m: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𝑛𝑜𝑡</m:t>
                              </m:r>
                              <m: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45</m:t>
                              </m:r>
                            </m:oMath>
                          </a14:m>
                          <a:r>
                            <a:rPr lang="en-GB" sz="1100" dirty="0">
                              <a:solidFill>
                                <a:schemeClr val="tx1"/>
                              </a:solidFill>
                              <a:effectLst/>
                              <a:latin typeface="+mn-lt"/>
                              <a:ea typeface="Calibri" panose="020F0502020204030204" pitchFamily="34" charset="0"/>
                              <a:cs typeface="Times New Roman" panose="02020603050405020304" pitchFamily="18" charset="0"/>
                            </a:rPr>
                            <a:t>  </a:t>
                          </a:r>
                        </a:p>
                        <a:p>
                          <a:pPr algn="ctr">
                            <a:lnSpc>
                              <a:spcPct val="107000"/>
                            </a:lnSpc>
                            <a:spcAft>
                              <a:spcPts val="0"/>
                            </a:spcAft>
                          </a:pPr>
                          <a14:m>
                            <m:oMath xmlns:m="http://schemas.openxmlformats.org/officeDocument/2006/math">
                              <m:sSup>
                                <m:sSupPr>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oMath>
                          </a14:m>
                          <a:r>
                            <a:rPr lang="en-GB" sz="1100" dirty="0">
                              <a:solidFill>
                                <a:schemeClr val="tx1"/>
                              </a:solidFill>
                              <a:effectLst/>
                              <a:latin typeface="+mn-lt"/>
                              <a:ea typeface="Times New Roman" panose="02020603050405020304" pitchFamily="18" charset="0"/>
                              <a:cs typeface="Times New Roman" panose="02020603050405020304" pitchFamily="18" charset="0"/>
                            </a:rPr>
                            <a:t>, where the 2 is the index/power.</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  </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 </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12÷4÷2=1.5,</m:t>
                                </m:r>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𝑛𝑜𝑡</m:t>
                                </m:r>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6</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53972"/>
                      </a:ext>
                    </a:extLst>
                  </a:tr>
                  <a:tr h="390144">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Terminating decimal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decimal number that has </a:t>
                          </a:r>
                          <a:r>
                            <a:rPr lang="en-GB" sz="1100" b="1" dirty="0">
                              <a:solidFill>
                                <a:schemeClr val="tx1"/>
                              </a:solidFill>
                              <a:effectLst/>
                              <a:latin typeface="+mn-lt"/>
                              <a:ea typeface="Calibri" panose="020F0502020204030204" pitchFamily="34" charset="0"/>
                              <a:cs typeface="Times New Roman" panose="02020603050405020304" pitchFamily="18" charset="0"/>
                            </a:rPr>
                            <a:t>that has an end.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0.78, 12.056</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524072"/>
                      </a:ext>
                    </a:extLst>
                  </a:tr>
                  <a:tr h="1121664">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Recurring Decimal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decimal number that has </a:t>
                          </a:r>
                          <a:r>
                            <a:rPr lang="en-GB" sz="1100" b="1" dirty="0">
                              <a:solidFill>
                                <a:schemeClr val="tx1"/>
                              </a:solidFill>
                              <a:effectLst/>
                              <a:latin typeface="+mn-lt"/>
                              <a:ea typeface="Calibri" panose="020F0502020204030204" pitchFamily="34" charset="0"/>
                              <a:cs typeface="Times New Roman" panose="02020603050405020304" pitchFamily="18" charset="0"/>
                            </a:rPr>
                            <a:t>digits that repeat forever</a:t>
                          </a:r>
                          <a:r>
                            <a:rPr lang="en-GB" sz="1100" dirty="0">
                              <a:solidFill>
                                <a:schemeClr val="tx1"/>
                              </a:solidFill>
                              <a:effectLst/>
                              <a:latin typeface="+mn-lt"/>
                              <a:ea typeface="Calibri" panose="020F0502020204030204" pitchFamily="34" charset="0"/>
                              <a:cs typeface="Times New Roman" panose="02020603050405020304" pitchFamily="18" charset="0"/>
                            </a:rPr>
                            <a:t>.</a:t>
                          </a: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 </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The part that repeats is usually shown by placing a dot above the digit that repeats, or dots over the first and last digit of the repeating pattern.</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=0.333…=0.</m:t>
                                </m:r>
                                <m:acc>
                                  <m:accPr>
                                    <m:chr m:val="̇"/>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acc>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 </a:t>
                          </a:r>
                        </a:p>
                        <a:p>
                          <a:pPr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den>
                                </m:f>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=0.142857142857…=0.</m:t>
                                </m:r>
                                <m:acc>
                                  <m:accPr>
                                    <m:chr m:val="̇"/>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acc>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4285</m:t>
                                </m:r>
                                <m:acc>
                                  <m:accPr>
                                    <m:chr m:val="̇"/>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e>
                                </m:acc>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 </a:t>
                          </a:r>
                        </a:p>
                        <a:p>
                          <a:pPr algn="ct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77</m:t>
                                    </m:r>
                                  </m:num>
                                  <m:den>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600</m:t>
                                    </m:r>
                                  </m:den>
                                </m:f>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=0.128333…=0.128</m:t>
                                </m:r>
                                <m:acc>
                                  <m:accPr>
                                    <m:chr m:val="̇"/>
                                    <m:ctrlP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acc>
                              </m:oMath>
                            </m:oMathPara>
                          </a14:m>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48517"/>
                      </a:ext>
                    </a:extLst>
                  </a:tr>
                  <a:tr h="326707">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Multiple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The result of multiplying a number by an integer.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The </a:t>
                          </a:r>
                          <a:r>
                            <a:rPr lang="en-GB" sz="1100" b="1" dirty="0">
                              <a:solidFill>
                                <a:schemeClr val="tx1"/>
                              </a:solidFill>
                              <a:effectLst/>
                              <a:latin typeface="+mn-lt"/>
                              <a:ea typeface="Calibri" panose="020F0502020204030204" pitchFamily="34" charset="0"/>
                              <a:cs typeface="Times New Roman" panose="02020603050405020304" pitchFamily="18" charset="0"/>
                            </a:rPr>
                            <a:t>times tables</a:t>
                          </a:r>
                          <a:r>
                            <a:rPr lang="en-GB" sz="1100" dirty="0">
                              <a:solidFill>
                                <a:schemeClr val="tx1"/>
                              </a:solidFill>
                              <a:effectLst/>
                              <a:latin typeface="+mn-lt"/>
                              <a:ea typeface="Calibri" panose="020F0502020204030204" pitchFamily="34" charset="0"/>
                              <a:cs typeface="Times New Roman" panose="02020603050405020304" pitchFamily="18" charset="0"/>
                            </a:rPr>
                            <a:t> of a number.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The first five multiples of 7 are:</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7, 14, 21, 28, 35</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925573"/>
                      </a:ext>
                    </a:extLst>
                  </a:tr>
                  <a:tr h="370840">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Factor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number that </a:t>
                          </a:r>
                          <a:r>
                            <a:rPr lang="en-GB" sz="1100" b="1" dirty="0">
                              <a:solidFill>
                                <a:schemeClr val="tx1"/>
                              </a:solidFill>
                              <a:effectLst/>
                              <a:latin typeface="+mn-lt"/>
                              <a:ea typeface="Calibri" panose="020F0502020204030204" pitchFamily="34" charset="0"/>
                              <a:cs typeface="Times New Roman" panose="02020603050405020304" pitchFamily="18" charset="0"/>
                            </a:rPr>
                            <a:t>divides exactly</a:t>
                          </a:r>
                          <a:r>
                            <a:rPr lang="en-GB" sz="1100" dirty="0">
                              <a:solidFill>
                                <a:schemeClr val="tx1"/>
                              </a:solidFill>
                              <a:effectLst/>
                              <a:latin typeface="+mn-lt"/>
                              <a:ea typeface="Calibri" panose="020F0502020204030204" pitchFamily="34" charset="0"/>
                              <a:cs typeface="Times New Roman" panose="02020603050405020304" pitchFamily="18" charset="0"/>
                            </a:rPr>
                            <a:t> into another number without a remainder.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It is useful to write factors in pairs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The factors of 18 are:</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1, 2, 3, 6, 9, 18</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The factor pairs of 18 are:</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1, 18</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2, 9</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14:m>
                            <m:oMathPara xmlns:m="http://schemas.openxmlformats.org/officeDocument/2006/math">
                              <m:oMathParaPr>
                                <m:jc m:val="centerGroup"/>
                              </m:oMathParaPr>
                              <m:oMath xmlns:m="http://schemas.openxmlformats.org/officeDocument/2006/math">
                                <m:r>
                                  <a:rPr lang="en-GB"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3, 6</m:t>
                                </m:r>
                              </m:oMath>
                            </m:oMathPara>
                          </a14:m>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011011"/>
                      </a:ext>
                    </a:extLst>
                  </a:tr>
                  <a:tr h="370840">
                    <a:tc>
                      <a:txBody>
                        <a:bodyPr/>
                        <a:lstStyle/>
                        <a:p>
                          <a:pPr algn="l">
                            <a:lnSpc>
                              <a:spcPct val="107000"/>
                            </a:lnSpc>
                            <a:spcAft>
                              <a:spcPts val="0"/>
                            </a:spcAft>
                          </a:pPr>
                          <a:r>
                            <a:rPr lang="en-GB"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Lowest Common Multiple (LCM)</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smallest</a:t>
                          </a: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number that is in the </a:t>
                          </a:r>
                          <a:r>
                            <a:rPr lang="en-GB"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times tables</a:t>
                          </a: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each of the numbers given.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LCM of 3, 4 and 5 is 60 because it is the smallest number in the 3, 4 and 5 times tables.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32455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76876272"/>
                  </p:ext>
                </p:extLst>
              </p:nvPr>
            </p:nvGraphicFramePr>
            <p:xfrm>
              <a:off x="243840" y="432078"/>
              <a:ext cx="11716512" cy="6242780"/>
            </p:xfrm>
            <a:graphic>
              <a:graphicData uri="http://schemas.openxmlformats.org/drawingml/2006/table">
                <a:tbl>
                  <a:tblPr firstRow="1" bandRow="1">
                    <a:tableStyleId>{5C22544A-7EE6-4342-B048-85BDC9FD1C3A}</a:tableStyleId>
                  </a:tblPr>
                  <a:tblGrid>
                    <a:gridCol w="1271241">
                      <a:extLst>
                        <a:ext uri="{9D8B030D-6E8A-4147-A177-3AD203B41FA5}">
                          <a16:colId xmlns:a16="http://schemas.microsoft.com/office/drawing/2014/main" val="1656335042"/>
                        </a:ext>
                      </a:extLst>
                    </a:gridCol>
                    <a:gridCol w="6539767">
                      <a:extLst>
                        <a:ext uri="{9D8B030D-6E8A-4147-A177-3AD203B41FA5}">
                          <a16:colId xmlns:a16="http://schemas.microsoft.com/office/drawing/2014/main" val="1319239877"/>
                        </a:ext>
                      </a:extLst>
                    </a:gridCol>
                    <a:gridCol w="3905504">
                      <a:extLst>
                        <a:ext uri="{9D8B030D-6E8A-4147-A177-3AD203B41FA5}">
                          <a16:colId xmlns:a16="http://schemas.microsoft.com/office/drawing/2014/main" val="2398967407"/>
                        </a:ext>
                      </a:extLst>
                    </a:gridCol>
                  </a:tblGrid>
                  <a:tr h="252460">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Topic/Skill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Definition/Tips</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100" b="1" dirty="0" smtClean="0">
                              <a:solidFill>
                                <a:schemeClr val="tx1"/>
                              </a:solidFill>
                              <a:effectLst/>
                              <a:latin typeface="+mn-lt"/>
                            </a:rPr>
                            <a:t>Example</a:t>
                          </a:r>
                          <a:r>
                            <a:rPr lang="en-GB" sz="1100" dirty="0" smtClean="0">
                              <a:solidFill>
                                <a:schemeClr val="tx1"/>
                              </a:solidFill>
                              <a:effectLst/>
                              <a:latin typeface="+mn-lt"/>
                            </a:rPr>
                            <a:t> </a:t>
                          </a:r>
                          <a:endParaRPr lang="en-GB" sz="1100" dirty="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259702"/>
                      </a:ext>
                    </a:extLst>
                  </a:tr>
                  <a:tr h="219456">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Integer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a:t>
                          </a:r>
                          <a:r>
                            <a:rPr lang="en-GB" sz="1100" b="1" dirty="0">
                              <a:solidFill>
                                <a:schemeClr val="tx1"/>
                              </a:solidFill>
                              <a:effectLst/>
                              <a:latin typeface="+mn-lt"/>
                              <a:ea typeface="Calibri" panose="020F0502020204030204" pitchFamily="34" charset="0"/>
                              <a:cs typeface="Times New Roman" panose="02020603050405020304" pitchFamily="18" charset="0"/>
                            </a:rPr>
                            <a:t>whole number</a:t>
                          </a:r>
                          <a:r>
                            <a:rPr lang="en-GB" sz="1100" dirty="0">
                              <a:solidFill>
                                <a:schemeClr val="tx1"/>
                              </a:solidFill>
                              <a:effectLst/>
                              <a:latin typeface="+mn-lt"/>
                              <a:ea typeface="Calibri" panose="020F0502020204030204" pitchFamily="34" charset="0"/>
                              <a:cs typeface="Times New Roman" panose="02020603050405020304" pitchFamily="18" charset="0"/>
                            </a:rPr>
                            <a:t> that can be positive, negative or zero.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136111" r="-468" b="-2666667"/>
                          </a:stretch>
                        </a:blipFill>
                      </a:tcPr>
                    </a:tc>
                    <a:extLst>
                      <a:ext uri="{0D108BD9-81ED-4DB2-BD59-A6C34878D82A}">
                        <a16:rowId xmlns:a16="http://schemas.microsoft.com/office/drawing/2014/main" val="2980847320"/>
                      </a:ext>
                    </a:extLst>
                  </a:tr>
                  <a:tr h="370840">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Sum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To find the </a:t>
                          </a:r>
                          <a:r>
                            <a:rPr lang="en-GB" sz="1100" b="1" dirty="0">
                              <a:solidFill>
                                <a:schemeClr val="tx1"/>
                              </a:solidFill>
                              <a:effectLst/>
                              <a:latin typeface="+mn-lt"/>
                              <a:ea typeface="Calibri" panose="020F0502020204030204" pitchFamily="34" charset="0"/>
                              <a:cs typeface="Times New Roman" panose="02020603050405020304" pitchFamily="18" charset="0"/>
                            </a:rPr>
                            <a:t>total</a:t>
                          </a:r>
                          <a:r>
                            <a:rPr lang="en-GB" sz="1100" dirty="0">
                              <a:solidFill>
                                <a:schemeClr val="tx1"/>
                              </a:solidFill>
                              <a:effectLst/>
                              <a:latin typeface="+mn-lt"/>
                              <a:ea typeface="Calibri" panose="020F0502020204030204" pitchFamily="34" charset="0"/>
                              <a:cs typeface="Times New Roman" panose="02020603050405020304" pitchFamily="18" charset="0"/>
                            </a:rPr>
                            <a:t>, or </a:t>
                          </a:r>
                          <a:r>
                            <a:rPr lang="en-GB" sz="1100" b="1" dirty="0">
                              <a:solidFill>
                                <a:schemeClr val="tx1"/>
                              </a:solidFill>
                              <a:effectLst/>
                              <a:latin typeface="+mn-lt"/>
                              <a:ea typeface="Calibri" panose="020F0502020204030204" pitchFamily="34" charset="0"/>
                              <a:cs typeface="Times New Roman" panose="02020603050405020304" pitchFamily="18" charset="0"/>
                            </a:rPr>
                            <a:t>sum</a:t>
                          </a:r>
                          <a:r>
                            <a:rPr lang="en-GB" sz="1100" dirty="0">
                              <a:solidFill>
                                <a:schemeClr val="tx1"/>
                              </a:solidFill>
                              <a:effectLst/>
                              <a:latin typeface="+mn-lt"/>
                              <a:ea typeface="Calibri" panose="020F0502020204030204" pitchFamily="34" charset="0"/>
                              <a:cs typeface="Times New Roman" panose="02020603050405020304" pitchFamily="18" charset="0"/>
                            </a:rPr>
                            <a:t>, of two or more numbers means add the numbers together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‘add’, ‘plus’, ‘sum’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139344" r="-468" b="-1473770"/>
                          </a:stretch>
                        </a:blipFill>
                      </a:tcPr>
                    </a:tc>
                    <a:extLst>
                      <a:ext uri="{0D108BD9-81ED-4DB2-BD59-A6C34878D82A}">
                        <a16:rowId xmlns:a16="http://schemas.microsoft.com/office/drawing/2014/main" val="302095530"/>
                      </a:ext>
                    </a:extLst>
                  </a:tr>
                  <a:tr h="370840">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Difference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To find the </a:t>
                          </a:r>
                          <a:r>
                            <a:rPr lang="en-GB" sz="1100" b="1" dirty="0">
                              <a:solidFill>
                                <a:schemeClr val="tx1"/>
                              </a:solidFill>
                              <a:effectLst/>
                              <a:latin typeface="+mn-lt"/>
                              <a:ea typeface="Times New Roman" panose="02020603050405020304" pitchFamily="18" charset="0"/>
                              <a:cs typeface="Times New Roman" panose="02020603050405020304" pitchFamily="18" charset="0"/>
                            </a:rPr>
                            <a:t>difference</a:t>
                          </a:r>
                          <a:r>
                            <a:rPr lang="en-GB" sz="1100" dirty="0">
                              <a:solidFill>
                                <a:schemeClr val="tx1"/>
                              </a:solidFill>
                              <a:effectLst/>
                              <a:latin typeface="+mn-lt"/>
                              <a:ea typeface="Times New Roman" panose="02020603050405020304" pitchFamily="18" charset="0"/>
                              <a:cs typeface="Times New Roman" panose="02020603050405020304" pitchFamily="18" charset="0"/>
                            </a:rPr>
                            <a:t> between two numbers means you subtract one number from the other</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239344" r="-468" b="-1373770"/>
                          </a:stretch>
                        </a:blipFill>
                      </a:tcPr>
                    </a:tc>
                    <a:extLst>
                      <a:ext uri="{0D108BD9-81ED-4DB2-BD59-A6C34878D82A}">
                        <a16:rowId xmlns:a16="http://schemas.microsoft.com/office/drawing/2014/main" val="2863360598"/>
                      </a:ext>
                    </a:extLst>
                  </a:tr>
                  <a:tr h="370840">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Product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To find the product of two numbers means you multiply them.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339344" r="-468" b="-1273770"/>
                          </a:stretch>
                        </a:blipFill>
                      </a:tcPr>
                    </a:tc>
                    <a:extLst>
                      <a:ext uri="{0D108BD9-81ED-4DB2-BD59-A6C34878D82A}">
                        <a16:rowId xmlns:a16="http://schemas.microsoft.com/office/drawing/2014/main" val="738503083"/>
                      </a:ext>
                    </a:extLst>
                  </a:tr>
                  <a:tr h="1094279">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BIDMAS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An acronym for the </a:t>
                          </a:r>
                          <a:r>
                            <a:rPr lang="en-GB" sz="1100" b="1" dirty="0">
                              <a:solidFill>
                                <a:schemeClr val="tx1"/>
                              </a:solidFill>
                              <a:effectLst/>
                              <a:latin typeface="+mn-lt"/>
                              <a:ea typeface="Calibri" panose="020F0502020204030204" pitchFamily="34" charset="0"/>
                              <a:cs typeface="Times New Roman" panose="02020603050405020304" pitchFamily="18" charset="0"/>
                            </a:rPr>
                            <a:t>order</a:t>
                          </a:r>
                          <a:r>
                            <a:rPr lang="en-GB" sz="1100" dirty="0">
                              <a:solidFill>
                                <a:schemeClr val="tx1"/>
                              </a:solidFill>
                              <a:effectLst/>
                              <a:latin typeface="+mn-lt"/>
                              <a:ea typeface="Calibri" panose="020F0502020204030204" pitchFamily="34" charset="0"/>
                              <a:cs typeface="Times New Roman" panose="02020603050405020304" pitchFamily="18" charset="0"/>
                            </a:rPr>
                            <a:t> you should do calculations in</a:t>
                          </a:r>
                          <a:r>
                            <a:rPr lang="en-GB" sz="1100" dirty="0" smtClean="0">
                              <a:solidFill>
                                <a:schemeClr val="tx1"/>
                              </a:solidFill>
                              <a:effectLst/>
                              <a:latin typeface="+mn-lt"/>
                              <a:ea typeface="Calibri" panose="020F0502020204030204" pitchFamily="34"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BIDMAS stands for </a:t>
                          </a:r>
                          <a:r>
                            <a:rPr lang="en-GB" sz="1100" b="1" dirty="0">
                              <a:solidFill>
                                <a:schemeClr val="tx1"/>
                              </a:solidFill>
                              <a:effectLst/>
                              <a:latin typeface="+mn-lt"/>
                              <a:ea typeface="Times New Roman" panose="02020603050405020304" pitchFamily="18" charset="0"/>
                              <a:cs typeface="Times New Roman" panose="02020603050405020304" pitchFamily="18" charset="0"/>
                            </a:rPr>
                            <a:t>‘Brackets, Indices, Division, Multiplication, Addition and Subtraction</a:t>
                          </a:r>
                          <a:r>
                            <a:rPr lang="en-GB" sz="1100" b="1" dirty="0" smtClean="0">
                              <a:solidFill>
                                <a:schemeClr val="tx1"/>
                              </a:solidFill>
                              <a:effectLst/>
                              <a:latin typeface="+mn-lt"/>
                              <a:ea typeface="Times New Roman" panose="02020603050405020304" pitchFamily="18" charset="0"/>
                              <a:cs typeface="Times New Roman" panose="02020603050405020304" pitchFamily="18" charset="0"/>
                            </a:rPr>
                            <a:t>’</a:t>
                          </a:r>
                          <a:r>
                            <a:rPr lang="en-GB" sz="110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Indices are also known as ‘powers’ or ‘orders</a:t>
                          </a:r>
                          <a:r>
                            <a:rPr lang="en-GB" sz="110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With strings of division and multiplication, or strings of addition and subtraction, and no brackets, work from left to right.</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148889" r="-468" b="-331667"/>
                          </a:stretch>
                        </a:blipFill>
                      </a:tcPr>
                    </a:tc>
                    <a:extLst>
                      <a:ext uri="{0D108BD9-81ED-4DB2-BD59-A6C34878D82A}">
                        <a16:rowId xmlns:a16="http://schemas.microsoft.com/office/drawing/2014/main" val="391953972"/>
                      </a:ext>
                    </a:extLst>
                  </a:tr>
                  <a:tr h="390144">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Terminating decimal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decimal number that has </a:t>
                          </a:r>
                          <a:r>
                            <a:rPr lang="en-GB" sz="1100" b="1" dirty="0">
                              <a:solidFill>
                                <a:schemeClr val="tx1"/>
                              </a:solidFill>
                              <a:effectLst/>
                              <a:latin typeface="+mn-lt"/>
                              <a:ea typeface="Calibri" panose="020F0502020204030204" pitchFamily="34" charset="0"/>
                              <a:cs typeface="Times New Roman" panose="02020603050405020304" pitchFamily="18" charset="0"/>
                            </a:rPr>
                            <a:t>that has an end. </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0.78, 12.056</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524072"/>
                      </a:ext>
                    </a:extLst>
                  </a:tr>
                  <a:tr h="1367981">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Recurring Decimal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decimal number that has </a:t>
                          </a:r>
                          <a:r>
                            <a:rPr lang="en-GB" sz="1100" b="1" dirty="0">
                              <a:solidFill>
                                <a:schemeClr val="tx1"/>
                              </a:solidFill>
                              <a:effectLst/>
                              <a:latin typeface="+mn-lt"/>
                              <a:ea typeface="Calibri" panose="020F0502020204030204" pitchFamily="34" charset="0"/>
                              <a:cs typeface="Times New Roman" panose="02020603050405020304" pitchFamily="18" charset="0"/>
                            </a:rPr>
                            <a:t>digits that repeat forever</a:t>
                          </a:r>
                          <a:r>
                            <a:rPr lang="en-GB" sz="1100" dirty="0">
                              <a:solidFill>
                                <a:schemeClr val="tx1"/>
                              </a:solidFill>
                              <a:effectLst/>
                              <a:latin typeface="+mn-lt"/>
                              <a:ea typeface="Calibri" panose="020F0502020204030204" pitchFamily="34" charset="0"/>
                              <a:cs typeface="Times New Roman" panose="02020603050405020304" pitchFamily="18" charset="0"/>
                            </a:rPr>
                            <a:t>.</a:t>
                          </a: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 </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The part that repeats is usually shown by placing a dot above the digit that repeats, or dots over the first and last digit of the repeating pattern.</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228571" r="-468" b="-137946"/>
                          </a:stretch>
                        </a:blipFill>
                      </a:tcPr>
                    </a:tc>
                    <a:extLst>
                      <a:ext uri="{0D108BD9-81ED-4DB2-BD59-A6C34878D82A}">
                        <a16:rowId xmlns:a16="http://schemas.microsoft.com/office/drawing/2014/main" val="82048517"/>
                      </a:ext>
                    </a:extLst>
                  </a:tr>
                  <a:tr h="358775">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Multiple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The result of multiplying a number by an integer.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The </a:t>
                          </a:r>
                          <a:r>
                            <a:rPr lang="en-GB" sz="1100" b="1" dirty="0">
                              <a:solidFill>
                                <a:schemeClr val="tx1"/>
                              </a:solidFill>
                              <a:effectLst/>
                              <a:latin typeface="+mn-lt"/>
                              <a:ea typeface="Calibri" panose="020F0502020204030204" pitchFamily="34" charset="0"/>
                              <a:cs typeface="Times New Roman" panose="02020603050405020304" pitchFamily="18" charset="0"/>
                            </a:rPr>
                            <a:t>times tables</a:t>
                          </a:r>
                          <a:r>
                            <a:rPr lang="en-GB" sz="1100" dirty="0">
                              <a:solidFill>
                                <a:schemeClr val="tx1"/>
                              </a:solidFill>
                              <a:effectLst/>
                              <a:latin typeface="+mn-lt"/>
                              <a:ea typeface="Calibri" panose="020F0502020204030204" pitchFamily="34" charset="0"/>
                              <a:cs typeface="Times New Roman" panose="02020603050405020304" pitchFamily="18" charset="0"/>
                            </a:rPr>
                            <a:t> of a number.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1247458" r="-468" b="-423729"/>
                          </a:stretch>
                        </a:blipFill>
                      </a:tcPr>
                    </a:tc>
                    <a:extLst>
                      <a:ext uri="{0D108BD9-81ED-4DB2-BD59-A6C34878D82A}">
                        <a16:rowId xmlns:a16="http://schemas.microsoft.com/office/drawing/2014/main" val="1323925573"/>
                      </a:ext>
                    </a:extLst>
                  </a:tr>
                  <a:tr h="1076325">
                    <a:tc>
                      <a:txBody>
                        <a:bodyPr/>
                        <a:lstStyle/>
                        <a:p>
                          <a:pPr algn="l">
                            <a:lnSpc>
                              <a:spcPct val="107000"/>
                            </a:lnSpc>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Factor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A number that </a:t>
                          </a:r>
                          <a:r>
                            <a:rPr lang="en-GB" sz="1100" b="1" dirty="0">
                              <a:solidFill>
                                <a:schemeClr val="tx1"/>
                              </a:solidFill>
                              <a:effectLst/>
                              <a:latin typeface="+mn-lt"/>
                              <a:ea typeface="Calibri" panose="020F0502020204030204" pitchFamily="34" charset="0"/>
                              <a:cs typeface="Times New Roman" panose="02020603050405020304" pitchFamily="18" charset="0"/>
                            </a:rPr>
                            <a:t>divides exactly</a:t>
                          </a:r>
                          <a:r>
                            <a:rPr lang="en-GB" sz="1100" dirty="0">
                              <a:solidFill>
                                <a:schemeClr val="tx1"/>
                              </a:solidFill>
                              <a:effectLst/>
                              <a:latin typeface="+mn-lt"/>
                              <a:ea typeface="Calibri" panose="020F0502020204030204" pitchFamily="34" charset="0"/>
                              <a:cs typeface="Times New Roman" panose="02020603050405020304" pitchFamily="18" charset="0"/>
                            </a:rPr>
                            <a:t> into another number without a remainder.</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1100" dirty="0">
                              <a:solidFill>
                                <a:schemeClr val="tx1"/>
                              </a:solidFill>
                              <a:effectLst/>
                              <a:latin typeface="+mn-lt"/>
                              <a:ea typeface="Calibri" panose="020F0502020204030204" pitchFamily="34" charset="0"/>
                              <a:cs typeface="Times New Roman" panose="02020603050405020304" pitchFamily="18" charset="0"/>
                            </a:rPr>
                            <a:t>It is useful to write factors in pairs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156" t="-449153" r="-468" b="-41243"/>
                          </a:stretch>
                        </a:blipFill>
                      </a:tcPr>
                    </a:tc>
                    <a:extLst>
                      <a:ext uri="{0D108BD9-81ED-4DB2-BD59-A6C34878D82A}">
                        <a16:rowId xmlns:a16="http://schemas.microsoft.com/office/drawing/2014/main" val="529011011"/>
                      </a:ext>
                    </a:extLst>
                  </a:tr>
                  <a:tr h="370840">
                    <a:tc>
                      <a:txBody>
                        <a:bodyPr/>
                        <a:lstStyle/>
                        <a:p>
                          <a:pPr algn="l">
                            <a:lnSpc>
                              <a:spcPct val="107000"/>
                            </a:lnSpc>
                            <a:spcAft>
                              <a:spcPts val="0"/>
                            </a:spcAft>
                          </a:pPr>
                          <a:r>
                            <a:rPr lang="en-GB"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Lowest Common Multiple (LCM)</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smallest</a:t>
                          </a: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number that is in the </a:t>
                          </a:r>
                          <a:r>
                            <a:rPr lang="en-GB"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times tables</a:t>
                          </a:r>
                          <a:r>
                            <a:rPr lang="en-GB"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each of the numbers given.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GB"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LCM of 3, 4 and 5 is 60 because it is the smallest number in the 3, 4 and 5 times tables.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324552"/>
                      </a:ext>
                    </a:extLst>
                  </a:tr>
                </a:tbl>
              </a:graphicData>
            </a:graphic>
          </p:graphicFrame>
        </mc:Fallback>
      </mc:AlternateContent>
    </p:spTree>
    <p:extLst>
      <p:ext uri="{BB962C8B-B14F-4D97-AF65-F5344CB8AC3E}">
        <p14:creationId xmlns:p14="http://schemas.microsoft.com/office/powerpoint/2010/main" val="3781853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2072</Words>
  <Application>Microsoft Office PowerPoint</Application>
  <PresentationFormat>Widescreen</PresentationFormat>
  <Paragraphs>293</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Penketh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Barlow</dc:creator>
  <cp:lastModifiedBy>John Barlow</cp:lastModifiedBy>
  <cp:revision>34</cp:revision>
  <dcterms:created xsi:type="dcterms:W3CDTF">2019-06-05T15:40:42Z</dcterms:created>
  <dcterms:modified xsi:type="dcterms:W3CDTF">2019-09-19T16:21:50Z</dcterms:modified>
</cp:coreProperties>
</file>